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633598" y="9281871"/>
            <a:ext cx="429069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s.wikipedia.org/wiki/Inyecci%C3%B3n_de_combustible" TargetMode="External"/><Relationship Id="rId3" Type="http://schemas.openxmlformats.org/officeDocument/2006/relationships/image" Target="../media/image38.jpg"/><Relationship Id="rId4" Type="http://schemas.openxmlformats.org/officeDocument/2006/relationships/hyperlink" Target="https://es.wikipedia.org/wiki/Electr%C3%B3nica" TargetMode="External"/><Relationship Id="rId5" Type="http://schemas.openxmlformats.org/officeDocument/2006/relationships/hyperlink" Target="https://es.wikipedia.org/wiki/Carburante" TargetMode="External"/><Relationship Id="rId6" Type="http://schemas.openxmlformats.org/officeDocument/2006/relationships/hyperlink" Target="https://es.wikipedia.org/wiki/Contaminaci%C3%B3n_atmosf%C3%A9rica" TargetMode="External"/><Relationship Id="rId7" Type="http://schemas.openxmlformats.org/officeDocument/2006/relationships/hyperlink" Target="https://es.wikipedia.org/wiki/Carburador" TargetMode="External"/><Relationship Id="rId8" Type="http://schemas.openxmlformats.org/officeDocument/2006/relationships/hyperlink" Target="https://es.wikipedia.org/wiki/Motor_de_gasolina" TargetMode="External"/><Relationship Id="rId9" Type="http://schemas.openxmlformats.org/officeDocument/2006/relationships/hyperlink" Target="https://es.wikipedia.org/wiki/Medio_ambiente" TargetMode="External"/><Relationship Id="rId10" Type="http://schemas.openxmlformats.org/officeDocument/2006/relationships/hyperlink" Target="https://es.wikipedia.org/wiki/Emisiones" TargetMode="External"/><Relationship Id="rId11" Type="http://schemas.openxmlformats.org/officeDocument/2006/relationships/hyperlink" Target="https://es.wikipedia.org/wiki/Motor" TargetMode="External"/><Relationship Id="rId12" Type="http://schemas.openxmlformats.org/officeDocument/2006/relationships/hyperlink" Target="https://es.wikipedia.org/wiki/Factor_lambda" TargetMode="External"/><Relationship Id="rId13" Type="http://schemas.openxmlformats.org/officeDocument/2006/relationships/hyperlink" Target="https://es.wikipedia.org/wiki/Gasolina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s.wikipedia.org/wiki/Carga_motor" TargetMode="External"/><Relationship Id="rId3" Type="http://schemas.openxmlformats.org/officeDocument/2006/relationships/hyperlink" Target="https://es.wikipedia.org/wiki/Factor_lambda" TargetMode="External"/><Relationship Id="rId4" Type="http://schemas.openxmlformats.org/officeDocument/2006/relationships/hyperlink" Target="https://es.wikipedia.org/wiki/Encendido_del_motor" TargetMode="External"/><Relationship Id="rId5" Type="http://schemas.openxmlformats.org/officeDocument/2006/relationships/hyperlink" Target="https://es.wikipedia.org/wiki/Sensor" TargetMode="External"/><Relationship Id="rId6" Type="http://schemas.openxmlformats.org/officeDocument/2006/relationships/hyperlink" Target="https://es.wikipedia.org/wiki/Centralita_electr%C3%B3nica" TargetMode="External"/><Relationship Id="rId7" Type="http://schemas.openxmlformats.org/officeDocument/2006/relationships/hyperlink" Target="https://es.wikipedia.org/wiki/Actuador" TargetMode="External"/><Relationship Id="rId8" Type="http://schemas.openxmlformats.org/officeDocument/2006/relationships/hyperlink" Target="https://es.wikipedia.org/w/index.php?title=Caudal_de_aire&amp;action=edit&amp;redlink=1" TargetMode="External"/><Relationship Id="rId9" Type="http://schemas.openxmlformats.org/officeDocument/2006/relationships/hyperlink" Target="https://es.wikipedia.org/wiki/Par_motor" TargetMode="External"/><Relationship Id="rId10" Type="http://schemas.openxmlformats.org/officeDocument/2006/relationships/hyperlink" Target="https://es.wikipedia.org/wiki/Potencia_(f%C3%ADsica)" TargetMode="External"/><Relationship Id="rId11" Type="http://schemas.openxmlformats.org/officeDocument/2006/relationships/image" Target="../media/image39.jpg"/><Relationship Id="rId12" Type="http://schemas.openxmlformats.org/officeDocument/2006/relationships/hyperlink" Target="https://es.wikipedia.org/wiki/Bar_(unidad)" TargetMode="External"/><Relationship Id="rId13" Type="http://schemas.openxmlformats.org/officeDocument/2006/relationships/hyperlink" Target="https://es.wikipedia.org/w/index.php?title=Bomba_el%C3%A9ctrica&amp;action=edit&amp;redlink=1" TargetMode="External"/><Relationship Id="rId14" Type="http://schemas.openxmlformats.org/officeDocument/2006/relationships/hyperlink" Target="https://es.wikipedia.org/wiki/Dep%C3%B3sito_de_gasolina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s.wikipedia.org/wiki/Turbocompresor" TargetMode="External"/><Relationship Id="rId3" Type="http://schemas.openxmlformats.org/officeDocument/2006/relationships/hyperlink" Target="https://es.wikipedia.org/wiki/V%C3%A1lvula_de_mariposa" TargetMode="External"/><Relationship Id="rId4" Type="http://schemas.openxmlformats.org/officeDocument/2006/relationships/hyperlink" Target="https://es.wikipedia.org/wiki/Ox%C3%ADgeno" TargetMode="External"/><Relationship Id="rId5" Type="http://schemas.openxmlformats.org/officeDocument/2006/relationships/hyperlink" Target="https://es.wikipedia.org/w/index.php?title=Sensor_EGO&amp;action=edit&amp;redlink=1" TargetMode="External"/><Relationship Id="rId6" Type="http://schemas.openxmlformats.org/officeDocument/2006/relationships/hyperlink" Target="https://es.wikipedia.org/wiki/Sonda_Lambda" TargetMode="External"/><Relationship Id="rId7" Type="http://schemas.openxmlformats.org/officeDocument/2006/relationships/hyperlink" Target="https://es.wikipedia.org/wiki/Inyector" TargetMode="External"/><Relationship Id="rId8" Type="http://schemas.openxmlformats.org/officeDocument/2006/relationships/hyperlink" Target="https://es.wikipedia.org/wiki/Factor_lambda" TargetMode="External"/><Relationship Id="rId9" Type="http://schemas.openxmlformats.org/officeDocument/2006/relationships/hyperlink" Target="https://es.wikipedia.org/wiki/Sonda_lambda" TargetMode="External"/><Relationship Id="rId10" Type="http://schemas.openxmlformats.org/officeDocument/2006/relationships/hyperlink" Target="https://es.wikipedia.org/wiki/Gases_de_combusti%C3%B3n" TargetMode="External"/><Relationship Id="rId11" Type="http://schemas.openxmlformats.org/officeDocument/2006/relationships/hyperlink" Target="https://es.wikipedia.org/w/index.php?title=Autodiagn%C3%B3stico&amp;action=edit&amp;redlink=1" TargetMode="External"/><Relationship Id="rId12" Type="http://schemas.openxmlformats.org/officeDocument/2006/relationships/hyperlink" Target="https://es.wikipedia.org/w/index.php?title=DTC&amp;action=edit&amp;redlink=1" TargetMode="External"/><Relationship Id="rId13" Type="http://schemas.openxmlformats.org/officeDocument/2006/relationships/hyperlink" Target="https://es.wikipedia.org/wiki/Acelerador" TargetMode="External"/><Relationship Id="rId14" Type="http://schemas.openxmlformats.org/officeDocument/2006/relationships/hyperlink" Target="https://es.wikipedia.org/wiki/Cilindro_(motor)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s.wikipedia.org/wiki/Solenoide" TargetMode="External"/><Relationship Id="rId3" Type="http://schemas.openxmlformats.org/officeDocument/2006/relationships/hyperlink" Target="https://es.wikipedia.org/wiki/Campo_magn%C3%A9tico" TargetMode="External"/><Relationship Id="rId4" Type="http://schemas.openxmlformats.org/officeDocument/2006/relationships/hyperlink" Target="https://es.wikipedia.org/wiki/Ralent%C3%AD" TargetMode="External"/><Relationship Id="rId5" Type="http://schemas.openxmlformats.org/officeDocument/2006/relationships/hyperlink" Target="https://es.wikipedia.org/wiki/L%C3%ADquido_refrigerante" TargetMode="External"/><Relationship Id="rId6" Type="http://schemas.openxmlformats.org/officeDocument/2006/relationships/hyperlink" Target="https://es.wikipedia.org/wiki/Sonda_Lambda" TargetMode="External"/><Relationship Id="rId7" Type="http://schemas.openxmlformats.org/officeDocument/2006/relationships/hyperlink" Target="https://es.wikipedia.org/wiki/Contaminaci%C3%B3n_ambiental" TargetMode="External"/><Relationship Id="rId8" Type="http://schemas.openxmlformats.org/officeDocument/2006/relationships/hyperlink" Target="https://es.wikipedia.org/w/index.php?title=Momento_par&amp;action=edit&amp;redlink=1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egatronixusa.com/images/products/MEGA110.jpg" TargetMode="External"/><Relationship Id="rId3" Type="http://schemas.openxmlformats.org/officeDocument/2006/relationships/image" Target="../media/image4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80896" y="1087881"/>
            <a:ext cx="5404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INSTITUTO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CAPACITACION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POLIANDINO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CENTRAL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865813" y="1794073"/>
            <a:ext cx="2028825" cy="1315085"/>
            <a:chOff x="2865813" y="1794073"/>
            <a:chExt cx="2028825" cy="1315085"/>
          </a:xfrm>
        </p:grpSpPr>
        <p:sp>
          <p:nvSpPr>
            <p:cNvPr id="5" name="object 5" descr=""/>
            <p:cNvSpPr/>
            <p:nvPr/>
          </p:nvSpPr>
          <p:spPr>
            <a:xfrm>
              <a:off x="2966249" y="1798200"/>
              <a:ext cx="874394" cy="861060"/>
            </a:xfrm>
            <a:custGeom>
              <a:avLst/>
              <a:gdLst/>
              <a:ahLst/>
              <a:cxnLst/>
              <a:rect l="l" t="t" r="r" b="b"/>
              <a:pathLst>
                <a:path w="874395" h="861060">
                  <a:moveTo>
                    <a:pt x="433177" y="0"/>
                  </a:moveTo>
                  <a:lnTo>
                    <a:pt x="381637" y="2913"/>
                  </a:lnTo>
                  <a:lnTo>
                    <a:pt x="332254" y="11464"/>
                  </a:lnTo>
                  <a:lnTo>
                    <a:pt x="285170" y="25367"/>
                  </a:lnTo>
                  <a:lnTo>
                    <a:pt x="240526" y="44336"/>
                  </a:lnTo>
                  <a:lnTo>
                    <a:pt x="198464" y="68087"/>
                  </a:lnTo>
                  <a:lnTo>
                    <a:pt x="159127" y="96334"/>
                  </a:lnTo>
                  <a:lnTo>
                    <a:pt x="122656" y="128791"/>
                  </a:lnTo>
                  <a:lnTo>
                    <a:pt x="92715" y="164659"/>
                  </a:lnTo>
                  <a:lnTo>
                    <a:pt x="66192" y="203365"/>
                  </a:lnTo>
                  <a:lnTo>
                    <a:pt x="43518" y="244764"/>
                  </a:lnTo>
                  <a:lnTo>
                    <a:pt x="25129" y="288708"/>
                  </a:lnTo>
                  <a:lnTo>
                    <a:pt x="11457" y="335050"/>
                  </a:lnTo>
                  <a:lnTo>
                    <a:pt x="2936" y="383643"/>
                  </a:lnTo>
                  <a:lnTo>
                    <a:pt x="0" y="434342"/>
                  </a:lnTo>
                  <a:lnTo>
                    <a:pt x="2936" y="482485"/>
                  </a:lnTo>
                  <a:lnTo>
                    <a:pt x="11457" y="529908"/>
                  </a:lnTo>
                  <a:lnTo>
                    <a:pt x="25129" y="575916"/>
                  </a:lnTo>
                  <a:lnTo>
                    <a:pt x="43518" y="619813"/>
                  </a:lnTo>
                  <a:lnTo>
                    <a:pt x="66192" y="660904"/>
                  </a:lnTo>
                  <a:lnTo>
                    <a:pt x="92715" y="698495"/>
                  </a:lnTo>
                  <a:lnTo>
                    <a:pt x="122656" y="731890"/>
                  </a:lnTo>
                  <a:lnTo>
                    <a:pt x="159127" y="764292"/>
                  </a:lnTo>
                  <a:lnTo>
                    <a:pt x="198464" y="792495"/>
                  </a:lnTo>
                  <a:lnTo>
                    <a:pt x="240526" y="816212"/>
                  </a:lnTo>
                  <a:lnTo>
                    <a:pt x="285170" y="835157"/>
                  </a:lnTo>
                  <a:lnTo>
                    <a:pt x="332254" y="849044"/>
                  </a:lnTo>
                  <a:lnTo>
                    <a:pt x="381637" y="857587"/>
                  </a:lnTo>
                  <a:lnTo>
                    <a:pt x="433177" y="860498"/>
                  </a:lnTo>
                  <a:lnTo>
                    <a:pt x="484641" y="857587"/>
                  </a:lnTo>
                  <a:lnTo>
                    <a:pt x="533971" y="849044"/>
                  </a:lnTo>
                  <a:lnTo>
                    <a:pt x="581019" y="835157"/>
                  </a:lnTo>
                  <a:lnTo>
                    <a:pt x="625641" y="816212"/>
                  </a:lnTo>
                  <a:lnTo>
                    <a:pt x="632806" y="812171"/>
                  </a:lnTo>
                  <a:lnTo>
                    <a:pt x="433177" y="812171"/>
                  </a:lnTo>
                  <a:lnTo>
                    <a:pt x="380861" y="808863"/>
                  </a:lnTo>
                  <a:lnTo>
                    <a:pt x="330581" y="799087"/>
                  </a:lnTo>
                  <a:lnTo>
                    <a:pt x="283020" y="783065"/>
                  </a:lnTo>
                  <a:lnTo>
                    <a:pt x="238861" y="761019"/>
                  </a:lnTo>
                  <a:lnTo>
                    <a:pt x="198787" y="733171"/>
                  </a:lnTo>
                  <a:lnTo>
                    <a:pt x="163482" y="699744"/>
                  </a:lnTo>
                  <a:lnTo>
                    <a:pt x="129485" y="665009"/>
                  </a:lnTo>
                  <a:lnTo>
                    <a:pt x="101164" y="625565"/>
                  </a:lnTo>
                  <a:lnTo>
                    <a:pt x="78744" y="582095"/>
                  </a:lnTo>
                  <a:lnTo>
                    <a:pt x="62450" y="535281"/>
                  </a:lnTo>
                  <a:lnTo>
                    <a:pt x="52509" y="485802"/>
                  </a:lnTo>
                  <a:lnTo>
                    <a:pt x="49145" y="434342"/>
                  </a:lnTo>
                  <a:lnTo>
                    <a:pt x="52509" y="382777"/>
                  </a:lnTo>
                  <a:lnTo>
                    <a:pt x="62450" y="333025"/>
                  </a:lnTo>
                  <a:lnTo>
                    <a:pt x="78744" y="285524"/>
                  </a:lnTo>
                  <a:lnTo>
                    <a:pt x="101164" y="240714"/>
                  </a:lnTo>
                  <a:lnTo>
                    <a:pt x="129485" y="199036"/>
                  </a:lnTo>
                  <a:lnTo>
                    <a:pt x="163482" y="160929"/>
                  </a:lnTo>
                  <a:lnTo>
                    <a:pt x="198787" y="130218"/>
                  </a:lnTo>
                  <a:lnTo>
                    <a:pt x="238861" y="103108"/>
                  </a:lnTo>
                  <a:lnTo>
                    <a:pt x="283020" y="80484"/>
                  </a:lnTo>
                  <a:lnTo>
                    <a:pt x="330581" y="63230"/>
                  </a:lnTo>
                  <a:lnTo>
                    <a:pt x="380861" y="52230"/>
                  </a:lnTo>
                  <a:lnTo>
                    <a:pt x="433177" y="48366"/>
                  </a:lnTo>
                  <a:lnTo>
                    <a:pt x="632777" y="48366"/>
                  </a:lnTo>
                  <a:lnTo>
                    <a:pt x="625641" y="44336"/>
                  </a:lnTo>
                  <a:lnTo>
                    <a:pt x="581019" y="25367"/>
                  </a:lnTo>
                  <a:lnTo>
                    <a:pt x="533971" y="11464"/>
                  </a:lnTo>
                  <a:lnTo>
                    <a:pt x="484641" y="2913"/>
                  </a:lnTo>
                  <a:lnTo>
                    <a:pt x="433177" y="0"/>
                  </a:lnTo>
                  <a:close/>
                </a:path>
                <a:path w="874395" h="861060">
                  <a:moveTo>
                    <a:pt x="632777" y="48366"/>
                  </a:moveTo>
                  <a:lnTo>
                    <a:pt x="433177" y="48366"/>
                  </a:lnTo>
                  <a:lnTo>
                    <a:pt x="485515" y="52230"/>
                  </a:lnTo>
                  <a:lnTo>
                    <a:pt x="536019" y="63230"/>
                  </a:lnTo>
                  <a:lnTo>
                    <a:pt x="584244" y="80484"/>
                  </a:lnTo>
                  <a:lnTo>
                    <a:pt x="629744" y="103108"/>
                  </a:lnTo>
                  <a:lnTo>
                    <a:pt x="672073" y="130218"/>
                  </a:lnTo>
                  <a:lnTo>
                    <a:pt x="710785" y="160929"/>
                  </a:lnTo>
                  <a:lnTo>
                    <a:pt x="741370" y="199036"/>
                  </a:lnTo>
                  <a:lnTo>
                    <a:pt x="767406" y="240714"/>
                  </a:lnTo>
                  <a:lnTo>
                    <a:pt x="788440" y="285524"/>
                  </a:lnTo>
                  <a:lnTo>
                    <a:pt x="804023" y="333025"/>
                  </a:lnTo>
                  <a:lnTo>
                    <a:pt x="813703" y="382777"/>
                  </a:lnTo>
                  <a:lnTo>
                    <a:pt x="817030" y="434342"/>
                  </a:lnTo>
                  <a:lnTo>
                    <a:pt x="813703" y="485802"/>
                  </a:lnTo>
                  <a:lnTo>
                    <a:pt x="804023" y="535281"/>
                  </a:lnTo>
                  <a:lnTo>
                    <a:pt x="788440" y="582095"/>
                  </a:lnTo>
                  <a:lnTo>
                    <a:pt x="767406" y="625565"/>
                  </a:lnTo>
                  <a:lnTo>
                    <a:pt x="741370" y="665009"/>
                  </a:lnTo>
                  <a:lnTo>
                    <a:pt x="710785" y="699744"/>
                  </a:lnTo>
                  <a:lnTo>
                    <a:pt x="672073" y="733171"/>
                  </a:lnTo>
                  <a:lnTo>
                    <a:pt x="629744" y="761019"/>
                  </a:lnTo>
                  <a:lnTo>
                    <a:pt x="584244" y="783065"/>
                  </a:lnTo>
                  <a:lnTo>
                    <a:pt x="536019" y="799087"/>
                  </a:lnTo>
                  <a:lnTo>
                    <a:pt x="485515" y="808863"/>
                  </a:lnTo>
                  <a:lnTo>
                    <a:pt x="433177" y="812171"/>
                  </a:lnTo>
                  <a:lnTo>
                    <a:pt x="632806" y="812171"/>
                  </a:lnTo>
                  <a:lnTo>
                    <a:pt x="667692" y="792495"/>
                  </a:lnTo>
                  <a:lnTo>
                    <a:pt x="707025" y="764292"/>
                  </a:lnTo>
                  <a:lnTo>
                    <a:pt x="743495" y="731890"/>
                  </a:lnTo>
                  <a:lnTo>
                    <a:pt x="776499" y="698495"/>
                  </a:lnTo>
                  <a:lnTo>
                    <a:pt x="805196" y="660904"/>
                  </a:lnTo>
                  <a:lnTo>
                    <a:pt x="829307" y="619813"/>
                  </a:lnTo>
                  <a:lnTo>
                    <a:pt x="848548" y="575916"/>
                  </a:lnTo>
                  <a:lnTo>
                    <a:pt x="862641" y="529908"/>
                  </a:lnTo>
                  <a:lnTo>
                    <a:pt x="871302" y="482485"/>
                  </a:lnTo>
                  <a:lnTo>
                    <a:pt x="874252" y="434342"/>
                  </a:lnTo>
                  <a:lnTo>
                    <a:pt x="871302" y="383643"/>
                  </a:lnTo>
                  <a:lnTo>
                    <a:pt x="862641" y="335050"/>
                  </a:lnTo>
                  <a:lnTo>
                    <a:pt x="848548" y="288708"/>
                  </a:lnTo>
                  <a:lnTo>
                    <a:pt x="829307" y="244764"/>
                  </a:lnTo>
                  <a:lnTo>
                    <a:pt x="805196" y="203365"/>
                  </a:lnTo>
                  <a:lnTo>
                    <a:pt x="776499" y="164659"/>
                  </a:lnTo>
                  <a:lnTo>
                    <a:pt x="743495" y="128791"/>
                  </a:lnTo>
                  <a:lnTo>
                    <a:pt x="707025" y="96334"/>
                  </a:lnTo>
                  <a:lnTo>
                    <a:pt x="667692" y="68087"/>
                  </a:lnTo>
                  <a:lnTo>
                    <a:pt x="632777" y="48366"/>
                  </a:lnTo>
                  <a:close/>
                </a:path>
              </a:pathLst>
            </a:custGeom>
            <a:solidFill>
              <a:srgbClr val="ABD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966249" y="1798200"/>
              <a:ext cx="874394" cy="861060"/>
            </a:xfrm>
            <a:custGeom>
              <a:avLst/>
              <a:gdLst/>
              <a:ahLst/>
              <a:cxnLst/>
              <a:rect l="l" t="t" r="r" b="b"/>
              <a:pathLst>
                <a:path w="874395" h="861060">
                  <a:moveTo>
                    <a:pt x="433177" y="0"/>
                  </a:moveTo>
                  <a:lnTo>
                    <a:pt x="484641" y="2913"/>
                  </a:lnTo>
                  <a:lnTo>
                    <a:pt x="533971" y="11464"/>
                  </a:lnTo>
                  <a:lnTo>
                    <a:pt x="581019" y="25367"/>
                  </a:lnTo>
                  <a:lnTo>
                    <a:pt x="625641" y="44336"/>
                  </a:lnTo>
                  <a:lnTo>
                    <a:pt x="667692" y="68087"/>
                  </a:lnTo>
                  <a:lnTo>
                    <a:pt x="707025" y="96334"/>
                  </a:lnTo>
                  <a:lnTo>
                    <a:pt x="743495" y="128791"/>
                  </a:lnTo>
                  <a:lnTo>
                    <a:pt x="776499" y="164659"/>
                  </a:lnTo>
                  <a:lnTo>
                    <a:pt x="805196" y="203365"/>
                  </a:lnTo>
                  <a:lnTo>
                    <a:pt x="829307" y="244764"/>
                  </a:lnTo>
                  <a:lnTo>
                    <a:pt x="848548" y="288708"/>
                  </a:lnTo>
                  <a:lnTo>
                    <a:pt x="862641" y="335050"/>
                  </a:lnTo>
                  <a:lnTo>
                    <a:pt x="871302" y="383643"/>
                  </a:lnTo>
                  <a:lnTo>
                    <a:pt x="874252" y="434342"/>
                  </a:lnTo>
                  <a:lnTo>
                    <a:pt x="871302" y="482485"/>
                  </a:lnTo>
                  <a:lnTo>
                    <a:pt x="862641" y="529908"/>
                  </a:lnTo>
                  <a:lnTo>
                    <a:pt x="848548" y="575916"/>
                  </a:lnTo>
                  <a:lnTo>
                    <a:pt x="829307" y="619813"/>
                  </a:lnTo>
                  <a:lnTo>
                    <a:pt x="805196" y="660904"/>
                  </a:lnTo>
                  <a:lnTo>
                    <a:pt x="776499" y="698495"/>
                  </a:lnTo>
                  <a:lnTo>
                    <a:pt x="743495" y="731890"/>
                  </a:lnTo>
                  <a:lnTo>
                    <a:pt x="707025" y="764292"/>
                  </a:lnTo>
                  <a:lnTo>
                    <a:pt x="667692" y="792495"/>
                  </a:lnTo>
                  <a:lnTo>
                    <a:pt x="625641" y="816212"/>
                  </a:lnTo>
                  <a:lnTo>
                    <a:pt x="581019" y="835157"/>
                  </a:lnTo>
                  <a:lnTo>
                    <a:pt x="533971" y="849044"/>
                  </a:lnTo>
                  <a:lnTo>
                    <a:pt x="484641" y="857587"/>
                  </a:lnTo>
                  <a:lnTo>
                    <a:pt x="433177" y="860498"/>
                  </a:lnTo>
                  <a:lnTo>
                    <a:pt x="381637" y="857587"/>
                  </a:lnTo>
                  <a:lnTo>
                    <a:pt x="332254" y="849044"/>
                  </a:lnTo>
                  <a:lnTo>
                    <a:pt x="285170" y="835157"/>
                  </a:lnTo>
                  <a:lnTo>
                    <a:pt x="240526" y="816212"/>
                  </a:lnTo>
                  <a:lnTo>
                    <a:pt x="198464" y="792495"/>
                  </a:lnTo>
                  <a:lnTo>
                    <a:pt x="159127" y="764292"/>
                  </a:lnTo>
                  <a:lnTo>
                    <a:pt x="122656" y="731890"/>
                  </a:lnTo>
                  <a:lnTo>
                    <a:pt x="92715" y="698495"/>
                  </a:lnTo>
                  <a:lnTo>
                    <a:pt x="66192" y="660904"/>
                  </a:lnTo>
                  <a:lnTo>
                    <a:pt x="43518" y="619813"/>
                  </a:lnTo>
                  <a:lnTo>
                    <a:pt x="25129" y="575916"/>
                  </a:lnTo>
                  <a:lnTo>
                    <a:pt x="11457" y="529908"/>
                  </a:lnTo>
                  <a:lnTo>
                    <a:pt x="2936" y="482485"/>
                  </a:lnTo>
                  <a:lnTo>
                    <a:pt x="0" y="434342"/>
                  </a:lnTo>
                  <a:lnTo>
                    <a:pt x="2936" y="383643"/>
                  </a:lnTo>
                  <a:lnTo>
                    <a:pt x="11457" y="335050"/>
                  </a:lnTo>
                  <a:lnTo>
                    <a:pt x="25129" y="288708"/>
                  </a:lnTo>
                  <a:lnTo>
                    <a:pt x="43518" y="244764"/>
                  </a:lnTo>
                  <a:lnTo>
                    <a:pt x="66192" y="203365"/>
                  </a:lnTo>
                  <a:lnTo>
                    <a:pt x="92715" y="164659"/>
                  </a:lnTo>
                  <a:lnTo>
                    <a:pt x="122656" y="128791"/>
                  </a:lnTo>
                  <a:lnTo>
                    <a:pt x="159127" y="96334"/>
                  </a:lnTo>
                  <a:lnTo>
                    <a:pt x="198464" y="68087"/>
                  </a:lnTo>
                  <a:lnTo>
                    <a:pt x="240526" y="44336"/>
                  </a:lnTo>
                  <a:lnTo>
                    <a:pt x="285170" y="25367"/>
                  </a:lnTo>
                  <a:lnTo>
                    <a:pt x="332254" y="11464"/>
                  </a:lnTo>
                  <a:lnTo>
                    <a:pt x="381637" y="2913"/>
                  </a:lnTo>
                  <a:lnTo>
                    <a:pt x="433177" y="0"/>
                  </a:lnTo>
                  <a:close/>
                </a:path>
                <a:path w="874395" h="861060">
                  <a:moveTo>
                    <a:pt x="433177" y="48366"/>
                  </a:moveTo>
                  <a:lnTo>
                    <a:pt x="380861" y="52230"/>
                  </a:lnTo>
                  <a:lnTo>
                    <a:pt x="330581" y="63230"/>
                  </a:lnTo>
                  <a:lnTo>
                    <a:pt x="283020" y="80484"/>
                  </a:lnTo>
                  <a:lnTo>
                    <a:pt x="238861" y="103108"/>
                  </a:lnTo>
                  <a:lnTo>
                    <a:pt x="198787" y="130218"/>
                  </a:lnTo>
                  <a:lnTo>
                    <a:pt x="163482" y="160929"/>
                  </a:lnTo>
                  <a:lnTo>
                    <a:pt x="129485" y="199036"/>
                  </a:lnTo>
                  <a:lnTo>
                    <a:pt x="101164" y="240715"/>
                  </a:lnTo>
                  <a:lnTo>
                    <a:pt x="78744" y="285524"/>
                  </a:lnTo>
                  <a:lnTo>
                    <a:pt x="62450" y="333025"/>
                  </a:lnTo>
                  <a:lnTo>
                    <a:pt x="52509" y="382777"/>
                  </a:lnTo>
                  <a:lnTo>
                    <a:pt x="49145" y="434342"/>
                  </a:lnTo>
                  <a:lnTo>
                    <a:pt x="52509" y="485802"/>
                  </a:lnTo>
                  <a:lnTo>
                    <a:pt x="62450" y="535281"/>
                  </a:lnTo>
                  <a:lnTo>
                    <a:pt x="78744" y="582096"/>
                  </a:lnTo>
                  <a:lnTo>
                    <a:pt x="101164" y="625565"/>
                  </a:lnTo>
                  <a:lnTo>
                    <a:pt x="129485" y="665009"/>
                  </a:lnTo>
                  <a:lnTo>
                    <a:pt x="163482" y="699744"/>
                  </a:lnTo>
                  <a:lnTo>
                    <a:pt x="198787" y="733171"/>
                  </a:lnTo>
                  <a:lnTo>
                    <a:pt x="238861" y="761019"/>
                  </a:lnTo>
                  <a:lnTo>
                    <a:pt x="283020" y="783065"/>
                  </a:lnTo>
                  <a:lnTo>
                    <a:pt x="330581" y="799087"/>
                  </a:lnTo>
                  <a:lnTo>
                    <a:pt x="380861" y="808863"/>
                  </a:lnTo>
                  <a:lnTo>
                    <a:pt x="433177" y="812171"/>
                  </a:lnTo>
                  <a:lnTo>
                    <a:pt x="485515" y="808863"/>
                  </a:lnTo>
                  <a:lnTo>
                    <a:pt x="536019" y="799087"/>
                  </a:lnTo>
                  <a:lnTo>
                    <a:pt x="584244" y="783065"/>
                  </a:lnTo>
                  <a:lnTo>
                    <a:pt x="629744" y="761019"/>
                  </a:lnTo>
                  <a:lnTo>
                    <a:pt x="672073" y="733171"/>
                  </a:lnTo>
                  <a:lnTo>
                    <a:pt x="710785" y="699744"/>
                  </a:lnTo>
                  <a:lnTo>
                    <a:pt x="741370" y="665009"/>
                  </a:lnTo>
                  <a:lnTo>
                    <a:pt x="767405" y="625565"/>
                  </a:lnTo>
                  <a:lnTo>
                    <a:pt x="788440" y="582096"/>
                  </a:lnTo>
                  <a:lnTo>
                    <a:pt x="804023" y="535281"/>
                  </a:lnTo>
                  <a:lnTo>
                    <a:pt x="813703" y="485802"/>
                  </a:lnTo>
                  <a:lnTo>
                    <a:pt x="817030" y="434342"/>
                  </a:lnTo>
                  <a:lnTo>
                    <a:pt x="813703" y="382777"/>
                  </a:lnTo>
                  <a:lnTo>
                    <a:pt x="804023" y="333025"/>
                  </a:lnTo>
                  <a:lnTo>
                    <a:pt x="788440" y="285524"/>
                  </a:lnTo>
                  <a:lnTo>
                    <a:pt x="767405" y="240715"/>
                  </a:lnTo>
                  <a:lnTo>
                    <a:pt x="741370" y="199036"/>
                  </a:lnTo>
                  <a:lnTo>
                    <a:pt x="710785" y="160929"/>
                  </a:lnTo>
                  <a:lnTo>
                    <a:pt x="672073" y="130218"/>
                  </a:lnTo>
                  <a:lnTo>
                    <a:pt x="629744" y="103108"/>
                  </a:lnTo>
                  <a:lnTo>
                    <a:pt x="584244" y="80484"/>
                  </a:lnTo>
                  <a:lnTo>
                    <a:pt x="536019" y="63230"/>
                  </a:lnTo>
                  <a:lnTo>
                    <a:pt x="485515" y="52230"/>
                  </a:lnTo>
                  <a:lnTo>
                    <a:pt x="433177" y="48366"/>
                  </a:lnTo>
                  <a:close/>
                </a:path>
              </a:pathLst>
            </a:custGeom>
            <a:ln w="8063">
              <a:solidFill>
                <a:srgbClr val="90AD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69940" y="2503986"/>
              <a:ext cx="652780" cy="471805"/>
            </a:xfrm>
            <a:custGeom>
              <a:avLst/>
              <a:gdLst/>
              <a:ahLst/>
              <a:cxnLst/>
              <a:rect l="l" t="t" r="r" b="b"/>
              <a:pathLst>
                <a:path w="652779" h="471805">
                  <a:moveTo>
                    <a:pt x="76585" y="0"/>
                  </a:moveTo>
                  <a:lnTo>
                    <a:pt x="42284" y="2896"/>
                  </a:lnTo>
                  <a:lnTo>
                    <a:pt x="15256" y="13711"/>
                  </a:lnTo>
                  <a:lnTo>
                    <a:pt x="0" y="32918"/>
                  </a:lnTo>
                  <a:lnTo>
                    <a:pt x="1012" y="60989"/>
                  </a:lnTo>
                  <a:lnTo>
                    <a:pt x="22791" y="98398"/>
                  </a:lnTo>
                  <a:lnTo>
                    <a:pt x="59216" y="137630"/>
                  </a:lnTo>
                  <a:lnTo>
                    <a:pt x="95056" y="176847"/>
                  </a:lnTo>
                  <a:lnTo>
                    <a:pt x="236467" y="333670"/>
                  </a:lnTo>
                  <a:lnTo>
                    <a:pt x="272307" y="372888"/>
                  </a:lnTo>
                  <a:lnTo>
                    <a:pt x="308733" y="412119"/>
                  </a:lnTo>
                  <a:lnTo>
                    <a:pt x="327157" y="435325"/>
                  </a:lnTo>
                  <a:lnTo>
                    <a:pt x="345565" y="447242"/>
                  </a:lnTo>
                  <a:lnTo>
                    <a:pt x="363937" y="451632"/>
                  </a:lnTo>
                  <a:lnTo>
                    <a:pt x="382252" y="452260"/>
                  </a:lnTo>
                  <a:lnTo>
                    <a:pt x="390571" y="460246"/>
                  </a:lnTo>
                  <a:lnTo>
                    <a:pt x="429506" y="466102"/>
                  </a:lnTo>
                  <a:lnTo>
                    <a:pt x="487574" y="470404"/>
                  </a:lnTo>
                  <a:lnTo>
                    <a:pt x="550246" y="471674"/>
                  </a:lnTo>
                  <a:lnTo>
                    <a:pt x="602996" y="468433"/>
                  </a:lnTo>
                  <a:lnTo>
                    <a:pt x="630288" y="429197"/>
                  </a:lnTo>
                  <a:lnTo>
                    <a:pt x="646345" y="391057"/>
                  </a:lnTo>
                  <a:lnTo>
                    <a:pt x="652184" y="354366"/>
                  </a:lnTo>
                  <a:lnTo>
                    <a:pt x="648825" y="319473"/>
                  </a:lnTo>
                  <a:lnTo>
                    <a:pt x="618581" y="256488"/>
                  </a:lnTo>
                  <a:lnTo>
                    <a:pt x="563761" y="204912"/>
                  </a:lnTo>
                  <a:lnTo>
                    <a:pt x="529681" y="184280"/>
                  </a:lnTo>
                  <a:lnTo>
                    <a:pt x="492511" y="167554"/>
                  </a:lnTo>
                  <a:lnTo>
                    <a:pt x="453269" y="155084"/>
                  </a:lnTo>
                  <a:lnTo>
                    <a:pt x="412975" y="147222"/>
                  </a:lnTo>
                  <a:lnTo>
                    <a:pt x="372647" y="144318"/>
                  </a:lnTo>
                  <a:lnTo>
                    <a:pt x="333301" y="146725"/>
                  </a:lnTo>
                  <a:lnTo>
                    <a:pt x="178146" y="34098"/>
                  </a:lnTo>
                  <a:lnTo>
                    <a:pt x="149014" y="16074"/>
                  </a:lnTo>
                  <a:lnTo>
                    <a:pt x="113661" y="4550"/>
                  </a:lnTo>
                  <a:lnTo>
                    <a:pt x="76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869940" y="2503986"/>
              <a:ext cx="652780" cy="471805"/>
            </a:xfrm>
            <a:custGeom>
              <a:avLst/>
              <a:gdLst/>
              <a:ahLst/>
              <a:cxnLst/>
              <a:rect l="l" t="t" r="r" b="b"/>
              <a:pathLst>
                <a:path w="652779" h="471805">
                  <a:moveTo>
                    <a:pt x="382252" y="452260"/>
                  </a:moveTo>
                  <a:lnTo>
                    <a:pt x="390571" y="460246"/>
                  </a:lnTo>
                  <a:lnTo>
                    <a:pt x="429506" y="466102"/>
                  </a:lnTo>
                  <a:lnTo>
                    <a:pt x="487574" y="470404"/>
                  </a:lnTo>
                  <a:lnTo>
                    <a:pt x="550246" y="471674"/>
                  </a:lnTo>
                  <a:lnTo>
                    <a:pt x="602996" y="468433"/>
                  </a:lnTo>
                  <a:lnTo>
                    <a:pt x="630288" y="429197"/>
                  </a:lnTo>
                  <a:lnTo>
                    <a:pt x="646345" y="391057"/>
                  </a:lnTo>
                  <a:lnTo>
                    <a:pt x="652184" y="354366"/>
                  </a:lnTo>
                  <a:lnTo>
                    <a:pt x="648825" y="319473"/>
                  </a:lnTo>
                  <a:lnTo>
                    <a:pt x="618581" y="256488"/>
                  </a:lnTo>
                  <a:lnTo>
                    <a:pt x="563761" y="204912"/>
                  </a:lnTo>
                  <a:lnTo>
                    <a:pt x="529681" y="184280"/>
                  </a:lnTo>
                  <a:lnTo>
                    <a:pt x="492511" y="167554"/>
                  </a:lnTo>
                  <a:lnTo>
                    <a:pt x="453269" y="155084"/>
                  </a:lnTo>
                  <a:lnTo>
                    <a:pt x="412975" y="147222"/>
                  </a:lnTo>
                  <a:lnTo>
                    <a:pt x="372647" y="144318"/>
                  </a:lnTo>
                  <a:lnTo>
                    <a:pt x="333301" y="146725"/>
                  </a:lnTo>
                  <a:lnTo>
                    <a:pt x="178146" y="34098"/>
                  </a:lnTo>
                  <a:lnTo>
                    <a:pt x="149014" y="16074"/>
                  </a:lnTo>
                  <a:lnTo>
                    <a:pt x="113661" y="4550"/>
                  </a:lnTo>
                  <a:lnTo>
                    <a:pt x="76585" y="0"/>
                  </a:lnTo>
                  <a:lnTo>
                    <a:pt x="42284" y="2896"/>
                  </a:lnTo>
                  <a:lnTo>
                    <a:pt x="15256" y="13711"/>
                  </a:lnTo>
                  <a:lnTo>
                    <a:pt x="0" y="32918"/>
                  </a:lnTo>
                  <a:lnTo>
                    <a:pt x="1012" y="60989"/>
                  </a:lnTo>
                  <a:lnTo>
                    <a:pt x="22791" y="98398"/>
                  </a:lnTo>
                  <a:lnTo>
                    <a:pt x="59216" y="137630"/>
                  </a:lnTo>
                  <a:lnTo>
                    <a:pt x="95056" y="176847"/>
                  </a:lnTo>
                  <a:lnTo>
                    <a:pt x="130506" y="216055"/>
                  </a:lnTo>
                  <a:lnTo>
                    <a:pt x="165761" y="255259"/>
                  </a:lnTo>
                  <a:lnTo>
                    <a:pt x="201016" y="294462"/>
                  </a:lnTo>
                  <a:lnTo>
                    <a:pt x="236467" y="333670"/>
                  </a:lnTo>
                  <a:lnTo>
                    <a:pt x="272307" y="372888"/>
                  </a:lnTo>
                  <a:lnTo>
                    <a:pt x="308733" y="412119"/>
                  </a:lnTo>
                  <a:lnTo>
                    <a:pt x="327157" y="435325"/>
                  </a:lnTo>
                  <a:lnTo>
                    <a:pt x="345565" y="447242"/>
                  </a:lnTo>
                  <a:lnTo>
                    <a:pt x="363937" y="451632"/>
                  </a:lnTo>
                  <a:lnTo>
                    <a:pt x="382252" y="452260"/>
                  </a:lnTo>
                  <a:close/>
                </a:path>
              </a:pathLst>
            </a:custGeom>
            <a:ln w="8044">
              <a:solidFill>
                <a:srgbClr val="ABDC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90817" y="1822344"/>
              <a:ext cx="825500" cy="812800"/>
            </a:xfrm>
            <a:custGeom>
              <a:avLst/>
              <a:gdLst/>
              <a:ahLst/>
              <a:cxnLst/>
              <a:rect l="l" t="t" r="r" b="b"/>
              <a:pathLst>
                <a:path w="825500" h="812800">
                  <a:moveTo>
                    <a:pt x="408608" y="0"/>
                  </a:moveTo>
                  <a:lnTo>
                    <a:pt x="360363" y="2777"/>
                  </a:lnTo>
                  <a:lnTo>
                    <a:pt x="313908" y="10899"/>
                  </a:lnTo>
                  <a:lnTo>
                    <a:pt x="269528" y="24050"/>
                  </a:lnTo>
                  <a:lnTo>
                    <a:pt x="227509" y="41913"/>
                  </a:lnTo>
                  <a:lnTo>
                    <a:pt x="188137" y="64173"/>
                  </a:lnTo>
                  <a:lnTo>
                    <a:pt x="151697" y="90513"/>
                  </a:lnTo>
                  <a:lnTo>
                    <a:pt x="118475" y="120617"/>
                  </a:lnTo>
                  <a:lnTo>
                    <a:pt x="88756" y="154169"/>
                  </a:lnTo>
                  <a:lnTo>
                    <a:pt x="62826" y="190854"/>
                  </a:lnTo>
                  <a:lnTo>
                    <a:pt x="40970" y="230355"/>
                  </a:lnTo>
                  <a:lnTo>
                    <a:pt x="23474" y="272356"/>
                  </a:lnTo>
                  <a:lnTo>
                    <a:pt x="10623" y="316541"/>
                  </a:lnTo>
                  <a:lnTo>
                    <a:pt x="2703" y="362593"/>
                  </a:lnTo>
                  <a:lnTo>
                    <a:pt x="0" y="410198"/>
                  </a:lnTo>
                  <a:lnTo>
                    <a:pt x="2703" y="456167"/>
                  </a:lnTo>
                  <a:lnTo>
                    <a:pt x="10623" y="500817"/>
                  </a:lnTo>
                  <a:lnTo>
                    <a:pt x="23474" y="543814"/>
                  </a:lnTo>
                  <a:lnTo>
                    <a:pt x="40970" y="584825"/>
                  </a:lnTo>
                  <a:lnTo>
                    <a:pt x="62826" y="623516"/>
                  </a:lnTo>
                  <a:lnTo>
                    <a:pt x="88756" y="659552"/>
                  </a:lnTo>
                  <a:lnTo>
                    <a:pt x="118475" y="692600"/>
                  </a:lnTo>
                  <a:lnTo>
                    <a:pt x="151697" y="722325"/>
                  </a:lnTo>
                  <a:lnTo>
                    <a:pt x="188137" y="748393"/>
                  </a:lnTo>
                  <a:lnTo>
                    <a:pt x="227509" y="770471"/>
                  </a:lnTo>
                  <a:lnTo>
                    <a:pt x="269528" y="788224"/>
                  </a:lnTo>
                  <a:lnTo>
                    <a:pt x="313908" y="801318"/>
                  </a:lnTo>
                  <a:lnTo>
                    <a:pt x="360363" y="809420"/>
                  </a:lnTo>
                  <a:lnTo>
                    <a:pt x="408608" y="812195"/>
                  </a:lnTo>
                  <a:lnTo>
                    <a:pt x="456932" y="809420"/>
                  </a:lnTo>
                  <a:lnTo>
                    <a:pt x="503686" y="801318"/>
                  </a:lnTo>
                  <a:lnTo>
                    <a:pt x="548547" y="788224"/>
                  </a:lnTo>
                  <a:lnTo>
                    <a:pt x="591195" y="770471"/>
                  </a:lnTo>
                  <a:lnTo>
                    <a:pt x="631308" y="748393"/>
                  </a:lnTo>
                  <a:lnTo>
                    <a:pt x="668565" y="722325"/>
                  </a:lnTo>
                  <a:lnTo>
                    <a:pt x="702643" y="692600"/>
                  </a:lnTo>
                  <a:lnTo>
                    <a:pt x="733220" y="659552"/>
                  </a:lnTo>
                  <a:lnTo>
                    <a:pt x="759976" y="623516"/>
                  </a:lnTo>
                  <a:lnTo>
                    <a:pt x="782589" y="584825"/>
                  </a:lnTo>
                  <a:lnTo>
                    <a:pt x="800736" y="543814"/>
                  </a:lnTo>
                  <a:lnTo>
                    <a:pt x="814097" y="500817"/>
                  </a:lnTo>
                  <a:lnTo>
                    <a:pt x="822349" y="456167"/>
                  </a:lnTo>
                  <a:lnTo>
                    <a:pt x="825171" y="410198"/>
                  </a:lnTo>
                  <a:lnTo>
                    <a:pt x="822349" y="362593"/>
                  </a:lnTo>
                  <a:lnTo>
                    <a:pt x="814097" y="316541"/>
                  </a:lnTo>
                  <a:lnTo>
                    <a:pt x="800736" y="272356"/>
                  </a:lnTo>
                  <a:lnTo>
                    <a:pt x="782589" y="230355"/>
                  </a:lnTo>
                  <a:lnTo>
                    <a:pt x="759976" y="190854"/>
                  </a:lnTo>
                  <a:lnTo>
                    <a:pt x="733220" y="154169"/>
                  </a:lnTo>
                  <a:lnTo>
                    <a:pt x="702643" y="120617"/>
                  </a:lnTo>
                  <a:lnTo>
                    <a:pt x="668565" y="90513"/>
                  </a:lnTo>
                  <a:lnTo>
                    <a:pt x="631308" y="64173"/>
                  </a:lnTo>
                  <a:lnTo>
                    <a:pt x="591195" y="41913"/>
                  </a:lnTo>
                  <a:lnTo>
                    <a:pt x="548547" y="24050"/>
                  </a:lnTo>
                  <a:lnTo>
                    <a:pt x="503686" y="10899"/>
                  </a:lnTo>
                  <a:lnTo>
                    <a:pt x="456932" y="2777"/>
                  </a:lnTo>
                  <a:lnTo>
                    <a:pt x="408608" y="0"/>
                  </a:lnTo>
                  <a:close/>
                </a:path>
              </a:pathLst>
            </a:custGeom>
            <a:solidFill>
              <a:srgbClr val="340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48087" y="1878705"/>
              <a:ext cx="702945" cy="699770"/>
            </a:xfrm>
            <a:custGeom>
              <a:avLst/>
              <a:gdLst/>
              <a:ahLst/>
              <a:cxnLst/>
              <a:rect l="l" t="t" r="r" b="b"/>
              <a:pathLst>
                <a:path w="702945" h="699769">
                  <a:moveTo>
                    <a:pt x="351338" y="0"/>
                  </a:moveTo>
                  <a:lnTo>
                    <a:pt x="303213" y="3275"/>
                  </a:lnTo>
                  <a:lnTo>
                    <a:pt x="257194" y="12802"/>
                  </a:lnTo>
                  <a:lnTo>
                    <a:pt x="213677" y="28136"/>
                  </a:lnTo>
                  <a:lnTo>
                    <a:pt x="173058" y="48831"/>
                  </a:lnTo>
                  <a:lnTo>
                    <a:pt x="135733" y="74440"/>
                  </a:lnTo>
                  <a:lnTo>
                    <a:pt x="102100" y="104518"/>
                  </a:lnTo>
                  <a:lnTo>
                    <a:pt x="72554" y="138618"/>
                  </a:lnTo>
                  <a:lnTo>
                    <a:pt x="47491" y="176293"/>
                  </a:lnTo>
                  <a:lnTo>
                    <a:pt x="27308" y="217099"/>
                  </a:lnTo>
                  <a:lnTo>
                    <a:pt x="12401" y="260589"/>
                  </a:lnTo>
                  <a:lnTo>
                    <a:pt x="3166" y="306317"/>
                  </a:lnTo>
                  <a:lnTo>
                    <a:pt x="0" y="353837"/>
                  </a:lnTo>
                  <a:lnTo>
                    <a:pt x="3166" y="399485"/>
                  </a:lnTo>
                  <a:lnTo>
                    <a:pt x="12401" y="443652"/>
                  </a:lnTo>
                  <a:lnTo>
                    <a:pt x="27308" y="485864"/>
                  </a:lnTo>
                  <a:lnTo>
                    <a:pt x="47491" y="525646"/>
                  </a:lnTo>
                  <a:lnTo>
                    <a:pt x="72554" y="562524"/>
                  </a:lnTo>
                  <a:lnTo>
                    <a:pt x="102100" y="596024"/>
                  </a:lnTo>
                  <a:lnTo>
                    <a:pt x="135733" y="625671"/>
                  </a:lnTo>
                  <a:lnTo>
                    <a:pt x="173058" y="650992"/>
                  </a:lnTo>
                  <a:lnTo>
                    <a:pt x="213677" y="671512"/>
                  </a:lnTo>
                  <a:lnTo>
                    <a:pt x="257194" y="686756"/>
                  </a:lnTo>
                  <a:lnTo>
                    <a:pt x="303213" y="696250"/>
                  </a:lnTo>
                  <a:lnTo>
                    <a:pt x="351338" y="699520"/>
                  </a:lnTo>
                  <a:lnTo>
                    <a:pt x="399418" y="696250"/>
                  </a:lnTo>
                  <a:lnTo>
                    <a:pt x="445407" y="686756"/>
                  </a:lnTo>
                  <a:lnTo>
                    <a:pt x="488906" y="671512"/>
                  </a:lnTo>
                  <a:lnTo>
                    <a:pt x="529517" y="650992"/>
                  </a:lnTo>
                  <a:lnTo>
                    <a:pt x="566841" y="625671"/>
                  </a:lnTo>
                  <a:lnTo>
                    <a:pt x="600481" y="596024"/>
                  </a:lnTo>
                  <a:lnTo>
                    <a:pt x="630038" y="562524"/>
                  </a:lnTo>
                  <a:lnTo>
                    <a:pt x="655115" y="525646"/>
                  </a:lnTo>
                  <a:lnTo>
                    <a:pt x="675312" y="485864"/>
                  </a:lnTo>
                  <a:lnTo>
                    <a:pt x="690231" y="443652"/>
                  </a:lnTo>
                  <a:lnTo>
                    <a:pt x="699475" y="399485"/>
                  </a:lnTo>
                  <a:lnTo>
                    <a:pt x="702645" y="353837"/>
                  </a:lnTo>
                  <a:lnTo>
                    <a:pt x="699475" y="306317"/>
                  </a:lnTo>
                  <a:lnTo>
                    <a:pt x="690231" y="260589"/>
                  </a:lnTo>
                  <a:lnTo>
                    <a:pt x="675312" y="217099"/>
                  </a:lnTo>
                  <a:lnTo>
                    <a:pt x="655115" y="176293"/>
                  </a:lnTo>
                  <a:lnTo>
                    <a:pt x="630038" y="138618"/>
                  </a:lnTo>
                  <a:lnTo>
                    <a:pt x="600481" y="104518"/>
                  </a:lnTo>
                  <a:lnTo>
                    <a:pt x="566841" y="74440"/>
                  </a:lnTo>
                  <a:lnTo>
                    <a:pt x="529517" y="48831"/>
                  </a:lnTo>
                  <a:lnTo>
                    <a:pt x="488906" y="28136"/>
                  </a:lnTo>
                  <a:lnTo>
                    <a:pt x="445407" y="12802"/>
                  </a:lnTo>
                  <a:lnTo>
                    <a:pt x="399418" y="3275"/>
                  </a:lnTo>
                  <a:lnTo>
                    <a:pt x="351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48087" y="1878705"/>
              <a:ext cx="702945" cy="699770"/>
            </a:xfrm>
            <a:custGeom>
              <a:avLst/>
              <a:gdLst/>
              <a:ahLst/>
              <a:cxnLst/>
              <a:rect l="l" t="t" r="r" b="b"/>
              <a:pathLst>
                <a:path w="702945" h="699769">
                  <a:moveTo>
                    <a:pt x="351338" y="699520"/>
                  </a:moveTo>
                  <a:lnTo>
                    <a:pt x="399418" y="696250"/>
                  </a:lnTo>
                  <a:lnTo>
                    <a:pt x="445407" y="686756"/>
                  </a:lnTo>
                  <a:lnTo>
                    <a:pt x="488906" y="671512"/>
                  </a:lnTo>
                  <a:lnTo>
                    <a:pt x="529517" y="650992"/>
                  </a:lnTo>
                  <a:lnTo>
                    <a:pt x="566841" y="625671"/>
                  </a:lnTo>
                  <a:lnTo>
                    <a:pt x="600481" y="596024"/>
                  </a:lnTo>
                  <a:lnTo>
                    <a:pt x="630038" y="562524"/>
                  </a:lnTo>
                  <a:lnTo>
                    <a:pt x="655115" y="525646"/>
                  </a:lnTo>
                  <a:lnTo>
                    <a:pt x="675312" y="485864"/>
                  </a:lnTo>
                  <a:lnTo>
                    <a:pt x="690231" y="443652"/>
                  </a:lnTo>
                  <a:lnTo>
                    <a:pt x="699475" y="399485"/>
                  </a:lnTo>
                  <a:lnTo>
                    <a:pt x="702645" y="353837"/>
                  </a:lnTo>
                  <a:lnTo>
                    <a:pt x="699475" y="306317"/>
                  </a:lnTo>
                  <a:lnTo>
                    <a:pt x="690231" y="260589"/>
                  </a:lnTo>
                  <a:lnTo>
                    <a:pt x="675312" y="217099"/>
                  </a:lnTo>
                  <a:lnTo>
                    <a:pt x="655115" y="176293"/>
                  </a:lnTo>
                  <a:lnTo>
                    <a:pt x="630038" y="138618"/>
                  </a:lnTo>
                  <a:lnTo>
                    <a:pt x="600481" y="104518"/>
                  </a:lnTo>
                  <a:lnTo>
                    <a:pt x="566841" y="74440"/>
                  </a:lnTo>
                  <a:lnTo>
                    <a:pt x="529517" y="48831"/>
                  </a:lnTo>
                  <a:lnTo>
                    <a:pt x="488906" y="28136"/>
                  </a:lnTo>
                  <a:lnTo>
                    <a:pt x="445407" y="12802"/>
                  </a:lnTo>
                  <a:lnTo>
                    <a:pt x="399418" y="3275"/>
                  </a:lnTo>
                  <a:lnTo>
                    <a:pt x="351338" y="0"/>
                  </a:lnTo>
                  <a:lnTo>
                    <a:pt x="303213" y="3275"/>
                  </a:lnTo>
                  <a:lnTo>
                    <a:pt x="257194" y="12802"/>
                  </a:lnTo>
                  <a:lnTo>
                    <a:pt x="213677" y="28136"/>
                  </a:lnTo>
                  <a:lnTo>
                    <a:pt x="173058" y="48831"/>
                  </a:lnTo>
                  <a:lnTo>
                    <a:pt x="135733" y="74440"/>
                  </a:lnTo>
                  <a:lnTo>
                    <a:pt x="102100" y="104518"/>
                  </a:lnTo>
                  <a:lnTo>
                    <a:pt x="72554" y="138618"/>
                  </a:lnTo>
                  <a:lnTo>
                    <a:pt x="47491" y="176293"/>
                  </a:lnTo>
                  <a:lnTo>
                    <a:pt x="27308" y="217099"/>
                  </a:lnTo>
                  <a:lnTo>
                    <a:pt x="12401" y="260589"/>
                  </a:lnTo>
                  <a:lnTo>
                    <a:pt x="3166" y="306317"/>
                  </a:lnTo>
                  <a:lnTo>
                    <a:pt x="0" y="353837"/>
                  </a:lnTo>
                  <a:lnTo>
                    <a:pt x="3166" y="399485"/>
                  </a:lnTo>
                  <a:lnTo>
                    <a:pt x="12401" y="443652"/>
                  </a:lnTo>
                  <a:lnTo>
                    <a:pt x="27308" y="485864"/>
                  </a:lnTo>
                  <a:lnTo>
                    <a:pt x="47491" y="525646"/>
                  </a:lnTo>
                  <a:lnTo>
                    <a:pt x="72554" y="562524"/>
                  </a:lnTo>
                  <a:lnTo>
                    <a:pt x="102100" y="596024"/>
                  </a:lnTo>
                  <a:lnTo>
                    <a:pt x="135733" y="625671"/>
                  </a:lnTo>
                  <a:lnTo>
                    <a:pt x="173058" y="650992"/>
                  </a:lnTo>
                  <a:lnTo>
                    <a:pt x="213677" y="671512"/>
                  </a:lnTo>
                  <a:lnTo>
                    <a:pt x="257194" y="686756"/>
                  </a:lnTo>
                  <a:lnTo>
                    <a:pt x="303213" y="696250"/>
                  </a:lnTo>
                  <a:lnTo>
                    <a:pt x="351338" y="699520"/>
                  </a:lnTo>
                  <a:close/>
                </a:path>
              </a:pathLst>
            </a:custGeom>
            <a:ln w="8063">
              <a:solidFill>
                <a:srgbClr val="340D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72461" y="1910843"/>
              <a:ext cx="654050" cy="643890"/>
            </a:xfrm>
            <a:custGeom>
              <a:avLst/>
              <a:gdLst/>
              <a:ahLst/>
              <a:cxnLst/>
              <a:rect l="l" t="t" r="r" b="b"/>
              <a:pathLst>
                <a:path w="654050" h="643889">
                  <a:moveTo>
                    <a:pt x="326964" y="0"/>
                  </a:moveTo>
                  <a:lnTo>
                    <a:pt x="278793" y="3504"/>
                  </a:lnTo>
                  <a:lnTo>
                    <a:pt x="232767" y="13681"/>
                  </a:lnTo>
                  <a:lnTo>
                    <a:pt x="189403" y="30021"/>
                  </a:lnTo>
                  <a:lnTo>
                    <a:pt x="149213" y="52017"/>
                  </a:lnTo>
                  <a:lnTo>
                    <a:pt x="112712" y="79161"/>
                  </a:lnTo>
                  <a:lnTo>
                    <a:pt x="80416" y="110945"/>
                  </a:lnTo>
                  <a:lnTo>
                    <a:pt x="52838" y="146862"/>
                  </a:lnTo>
                  <a:lnTo>
                    <a:pt x="30493" y="186404"/>
                  </a:lnTo>
                  <a:lnTo>
                    <a:pt x="13895" y="229062"/>
                  </a:lnTo>
                  <a:lnTo>
                    <a:pt x="3559" y="274330"/>
                  </a:lnTo>
                  <a:lnTo>
                    <a:pt x="0" y="321699"/>
                  </a:lnTo>
                  <a:lnTo>
                    <a:pt x="3559" y="369072"/>
                  </a:lnTo>
                  <a:lnTo>
                    <a:pt x="13895" y="414343"/>
                  </a:lnTo>
                  <a:lnTo>
                    <a:pt x="30493" y="457004"/>
                  </a:lnTo>
                  <a:lnTo>
                    <a:pt x="52838" y="496548"/>
                  </a:lnTo>
                  <a:lnTo>
                    <a:pt x="80416" y="532466"/>
                  </a:lnTo>
                  <a:lnTo>
                    <a:pt x="112712" y="564252"/>
                  </a:lnTo>
                  <a:lnTo>
                    <a:pt x="149213" y="591396"/>
                  </a:lnTo>
                  <a:lnTo>
                    <a:pt x="189403" y="613393"/>
                  </a:lnTo>
                  <a:lnTo>
                    <a:pt x="232767" y="629733"/>
                  </a:lnTo>
                  <a:lnTo>
                    <a:pt x="278793" y="639909"/>
                  </a:lnTo>
                  <a:lnTo>
                    <a:pt x="326964" y="643414"/>
                  </a:lnTo>
                  <a:lnTo>
                    <a:pt x="375084" y="639909"/>
                  </a:lnTo>
                  <a:lnTo>
                    <a:pt x="421069" y="629733"/>
                  </a:lnTo>
                  <a:lnTo>
                    <a:pt x="464404" y="613393"/>
                  </a:lnTo>
                  <a:lnTo>
                    <a:pt x="504572" y="591396"/>
                  </a:lnTo>
                  <a:lnTo>
                    <a:pt x="541057" y="564252"/>
                  </a:lnTo>
                  <a:lnTo>
                    <a:pt x="573345" y="532466"/>
                  </a:lnTo>
                  <a:lnTo>
                    <a:pt x="600918" y="496548"/>
                  </a:lnTo>
                  <a:lnTo>
                    <a:pt x="623262" y="457004"/>
                  </a:lnTo>
                  <a:lnTo>
                    <a:pt x="639861" y="414343"/>
                  </a:lnTo>
                  <a:lnTo>
                    <a:pt x="650198" y="369072"/>
                  </a:lnTo>
                  <a:lnTo>
                    <a:pt x="653759" y="321699"/>
                  </a:lnTo>
                  <a:lnTo>
                    <a:pt x="650198" y="274330"/>
                  </a:lnTo>
                  <a:lnTo>
                    <a:pt x="639861" y="229062"/>
                  </a:lnTo>
                  <a:lnTo>
                    <a:pt x="623262" y="186404"/>
                  </a:lnTo>
                  <a:lnTo>
                    <a:pt x="600918" y="146862"/>
                  </a:lnTo>
                  <a:lnTo>
                    <a:pt x="573345" y="110945"/>
                  </a:lnTo>
                  <a:lnTo>
                    <a:pt x="541057" y="79161"/>
                  </a:lnTo>
                  <a:lnTo>
                    <a:pt x="504572" y="52017"/>
                  </a:lnTo>
                  <a:lnTo>
                    <a:pt x="464404" y="30021"/>
                  </a:lnTo>
                  <a:lnTo>
                    <a:pt x="421069" y="13681"/>
                  </a:lnTo>
                  <a:lnTo>
                    <a:pt x="375084" y="3504"/>
                  </a:lnTo>
                  <a:lnTo>
                    <a:pt x="326964" y="0"/>
                  </a:lnTo>
                  <a:close/>
                </a:path>
              </a:pathLst>
            </a:custGeom>
            <a:solidFill>
              <a:srgbClr val="FCFC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6493" y="2168266"/>
              <a:ext cx="478301" cy="7859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6483" y="2147992"/>
              <a:ext cx="1066191" cy="91191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917291" y="2634551"/>
              <a:ext cx="1977389" cy="474980"/>
            </a:xfrm>
            <a:custGeom>
              <a:avLst/>
              <a:gdLst/>
              <a:ahLst/>
              <a:cxnLst/>
              <a:rect l="l" t="t" r="r" b="b"/>
              <a:pathLst>
                <a:path w="1977389" h="474980">
                  <a:moveTo>
                    <a:pt x="16256" y="426339"/>
                  </a:moveTo>
                  <a:lnTo>
                    <a:pt x="0" y="426339"/>
                  </a:lnTo>
                  <a:lnTo>
                    <a:pt x="0" y="474472"/>
                  </a:lnTo>
                  <a:lnTo>
                    <a:pt x="16256" y="474472"/>
                  </a:lnTo>
                  <a:lnTo>
                    <a:pt x="16256" y="426339"/>
                  </a:lnTo>
                  <a:close/>
                </a:path>
                <a:path w="1977389" h="474980">
                  <a:moveTo>
                    <a:pt x="65392" y="426339"/>
                  </a:moveTo>
                  <a:lnTo>
                    <a:pt x="57073" y="426339"/>
                  </a:lnTo>
                  <a:lnTo>
                    <a:pt x="57073" y="458482"/>
                  </a:lnTo>
                  <a:lnTo>
                    <a:pt x="48907" y="442315"/>
                  </a:lnTo>
                  <a:lnTo>
                    <a:pt x="40830" y="426339"/>
                  </a:lnTo>
                  <a:lnTo>
                    <a:pt x="24574" y="426339"/>
                  </a:lnTo>
                  <a:lnTo>
                    <a:pt x="24574" y="474472"/>
                  </a:lnTo>
                  <a:lnTo>
                    <a:pt x="40830" y="474472"/>
                  </a:lnTo>
                  <a:lnTo>
                    <a:pt x="40830" y="442315"/>
                  </a:lnTo>
                  <a:lnTo>
                    <a:pt x="57073" y="474472"/>
                  </a:lnTo>
                  <a:lnTo>
                    <a:pt x="65392" y="474472"/>
                  </a:lnTo>
                  <a:lnTo>
                    <a:pt x="65392" y="458482"/>
                  </a:lnTo>
                  <a:lnTo>
                    <a:pt x="65392" y="426339"/>
                  </a:lnTo>
                  <a:close/>
                </a:path>
                <a:path w="1977389" h="474980">
                  <a:moveTo>
                    <a:pt x="114350" y="434327"/>
                  </a:moveTo>
                  <a:lnTo>
                    <a:pt x="106222" y="426339"/>
                  </a:lnTo>
                  <a:lnTo>
                    <a:pt x="89763" y="426339"/>
                  </a:lnTo>
                  <a:lnTo>
                    <a:pt x="81648" y="434327"/>
                  </a:lnTo>
                  <a:lnTo>
                    <a:pt x="73520" y="434327"/>
                  </a:lnTo>
                  <a:lnTo>
                    <a:pt x="73520" y="442315"/>
                  </a:lnTo>
                  <a:lnTo>
                    <a:pt x="81648" y="450303"/>
                  </a:lnTo>
                  <a:lnTo>
                    <a:pt x="89763" y="450303"/>
                  </a:lnTo>
                  <a:lnTo>
                    <a:pt x="89763" y="458482"/>
                  </a:lnTo>
                  <a:lnTo>
                    <a:pt x="106222" y="458482"/>
                  </a:lnTo>
                  <a:lnTo>
                    <a:pt x="106222" y="466483"/>
                  </a:lnTo>
                  <a:lnTo>
                    <a:pt x="89763" y="466483"/>
                  </a:lnTo>
                  <a:lnTo>
                    <a:pt x="89763" y="458482"/>
                  </a:lnTo>
                  <a:lnTo>
                    <a:pt x="73520" y="458482"/>
                  </a:lnTo>
                  <a:lnTo>
                    <a:pt x="78473" y="464350"/>
                  </a:lnTo>
                  <a:lnTo>
                    <a:pt x="82689" y="469468"/>
                  </a:lnTo>
                  <a:lnTo>
                    <a:pt x="88455" y="473087"/>
                  </a:lnTo>
                  <a:lnTo>
                    <a:pt x="98094" y="474472"/>
                  </a:lnTo>
                  <a:lnTo>
                    <a:pt x="106222" y="474472"/>
                  </a:lnTo>
                  <a:lnTo>
                    <a:pt x="114350" y="466483"/>
                  </a:lnTo>
                  <a:lnTo>
                    <a:pt x="114350" y="450303"/>
                  </a:lnTo>
                  <a:lnTo>
                    <a:pt x="98094" y="450303"/>
                  </a:lnTo>
                  <a:lnTo>
                    <a:pt x="98094" y="442315"/>
                  </a:lnTo>
                  <a:lnTo>
                    <a:pt x="89763" y="442315"/>
                  </a:lnTo>
                  <a:lnTo>
                    <a:pt x="89763" y="434327"/>
                  </a:lnTo>
                  <a:lnTo>
                    <a:pt x="98094" y="434327"/>
                  </a:lnTo>
                  <a:lnTo>
                    <a:pt x="106222" y="442315"/>
                  </a:lnTo>
                  <a:lnTo>
                    <a:pt x="114350" y="442315"/>
                  </a:lnTo>
                  <a:lnTo>
                    <a:pt x="114350" y="434327"/>
                  </a:lnTo>
                  <a:close/>
                </a:path>
                <a:path w="1977389" h="474980">
                  <a:moveTo>
                    <a:pt x="220560" y="426339"/>
                  </a:moveTo>
                  <a:lnTo>
                    <a:pt x="179730" y="426339"/>
                  </a:lnTo>
                  <a:lnTo>
                    <a:pt x="163283" y="426339"/>
                  </a:lnTo>
                  <a:lnTo>
                    <a:pt x="122466" y="426339"/>
                  </a:lnTo>
                  <a:lnTo>
                    <a:pt x="122466" y="434327"/>
                  </a:lnTo>
                  <a:lnTo>
                    <a:pt x="130784" y="434327"/>
                  </a:lnTo>
                  <a:lnTo>
                    <a:pt x="130784" y="474472"/>
                  </a:lnTo>
                  <a:lnTo>
                    <a:pt x="147040" y="474472"/>
                  </a:lnTo>
                  <a:lnTo>
                    <a:pt x="147040" y="434327"/>
                  </a:lnTo>
                  <a:lnTo>
                    <a:pt x="163283" y="434327"/>
                  </a:lnTo>
                  <a:lnTo>
                    <a:pt x="163283" y="474472"/>
                  </a:lnTo>
                  <a:lnTo>
                    <a:pt x="179730" y="474472"/>
                  </a:lnTo>
                  <a:lnTo>
                    <a:pt x="179730" y="434327"/>
                  </a:lnTo>
                  <a:lnTo>
                    <a:pt x="195986" y="434327"/>
                  </a:lnTo>
                  <a:lnTo>
                    <a:pt x="195986" y="474472"/>
                  </a:lnTo>
                  <a:lnTo>
                    <a:pt x="212432" y="474472"/>
                  </a:lnTo>
                  <a:lnTo>
                    <a:pt x="212432" y="434327"/>
                  </a:lnTo>
                  <a:lnTo>
                    <a:pt x="220560" y="434327"/>
                  </a:lnTo>
                  <a:lnTo>
                    <a:pt x="220560" y="426339"/>
                  </a:lnTo>
                  <a:close/>
                </a:path>
                <a:path w="1977389" h="474980">
                  <a:moveTo>
                    <a:pt x="310527" y="426339"/>
                  </a:moveTo>
                  <a:lnTo>
                    <a:pt x="269697" y="426339"/>
                  </a:lnTo>
                  <a:lnTo>
                    <a:pt x="253250" y="426339"/>
                  </a:lnTo>
                  <a:lnTo>
                    <a:pt x="253250" y="466483"/>
                  </a:lnTo>
                  <a:lnTo>
                    <a:pt x="237007" y="466483"/>
                  </a:lnTo>
                  <a:lnTo>
                    <a:pt x="237007" y="426339"/>
                  </a:lnTo>
                  <a:lnTo>
                    <a:pt x="228688" y="426339"/>
                  </a:lnTo>
                  <a:lnTo>
                    <a:pt x="228688" y="474472"/>
                  </a:lnTo>
                  <a:lnTo>
                    <a:pt x="261378" y="474472"/>
                  </a:lnTo>
                  <a:lnTo>
                    <a:pt x="261378" y="466483"/>
                  </a:lnTo>
                  <a:lnTo>
                    <a:pt x="269697" y="466483"/>
                  </a:lnTo>
                  <a:lnTo>
                    <a:pt x="269697" y="434327"/>
                  </a:lnTo>
                  <a:lnTo>
                    <a:pt x="285940" y="434327"/>
                  </a:lnTo>
                  <a:lnTo>
                    <a:pt x="285940" y="474472"/>
                  </a:lnTo>
                  <a:lnTo>
                    <a:pt x="302196" y="474472"/>
                  </a:lnTo>
                  <a:lnTo>
                    <a:pt x="302196" y="434327"/>
                  </a:lnTo>
                  <a:lnTo>
                    <a:pt x="310527" y="434327"/>
                  </a:lnTo>
                  <a:lnTo>
                    <a:pt x="310527" y="426339"/>
                  </a:lnTo>
                  <a:close/>
                </a:path>
                <a:path w="1977389" h="474980">
                  <a:moveTo>
                    <a:pt x="359460" y="434327"/>
                  </a:moveTo>
                  <a:lnTo>
                    <a:pt x="351345" y="434327"/>
                  </a:lnTo>
                  <a:lnTo>
                    <a:pt x="343217" y="426339"/>
                  </a:lnTo>
                  <a:lnTo>
                    <a:pt x="343217" y="434327"/>
                  </a:lnTo>
                  <a:lnTo>
                    <a:pt x="343217" y="466483"/>
                  </a:lnTo>
                  <a:lnTo>
                    <a:pt x="334899" y="466483"/>
                  </a:lnTo>
                  <a:lnTo>
                    <a:pt x="326771" y="458482"/>
                  </a:lnTo>
                  <a:lnTo>
                    <a:pt x="326771" y="442315"/>
                  </a:lnTo>
                  <a:lnTo>
                    <a:pt x="334899" y="442315"/>
                  </a:lnTo>
                  <a:lnTo>
                    <a:pt x="334899" y="434327"/>
                  </a:lnTo>
                  <a:lnTo>
                    <a:pt x="343217" y="434327"/>
                  </a:lnTo>
                  <a:lnTo>
                    <a:pt x="343217" y="426339"/>
                  </a:lnTo>
                  <a:lnTo>
                    <a:pt x="334899" y="426339"/>
                  </a:lnTo>
                  <a:lnTo>
                    <a:pt x="325501" y="427837"/>
                  </a:lnTo>
                  <a:lnTo>
                    <a:pt x="320675" y="432333"/>
                  </a:lnTo>
                  <a:lnTo>
                    <a:pt x="318897" y="439813"/>
                  </a:lnTo>
                  <a:lnTo>
                    <a:pt x="318643" y="450303"/>
                  </a:lnTo>
                  <a:lnTo>
                    <a:pt x="318643" y="466483"/>
                  </a:lnTo>
                  <a:lnTo>
                    <a:pt x="326771" y="474472"/>
                  </a:lnTo>
                  <a:lnTo>
                    <a:pt x="334899" y="474472"/>
                  </a:lnTo>
                  <a:lnTo>
                    <a:pt x="345668" y="472960"/>
                  </a:lnTo>
                  <a:lnTo>
                    <a:pt x="353352" y="468452"/>
                  </a:lnTo>
                  <a:lnTo>
                    <a:pt x="354545" y="466483"/>
                  </a:lnTo>
                  <a:lnTo>
                    <a:pt x="357936" y="460908"/>
                  </a:lnTo>
                  <a:lnTo>
                    <a:pt x="359460" y="450303"/>
                  </a:lnTo>
                  <a:lnTo>
                    <a:pt x="359460" y="434327"/>
                  </a:lnTo>
                  <a:close/>
                </a:path>
                <a:path w="1977389" h="474980">
                  <a:moveTo>
                    <a:pt x="432981" y="442315"/>
                  </a:moveTo>
                  <a:lnTo>
                    <a:pt x="424853" y="442315"/>
                  </a:lnTo>
                  <a:lnTo>
                    <a:pt x="424853" y="434327"/>
                  </a:lnTo>
                  <a:lnTo>
                    <a:pt x="416737" y="434327"/>
                  </a:lnTo>
                  <a:lnTo>
                    <a:pt x="416737" y="442315"/>
                  </a:lnTo>
                  <a:lnTo>
                    <a:pt x="416737" y="458482"/>
                  </a:lnTo>
                  <a:lnTo>
                    <a:pt x="408406" y="466483"/>
                  </a:lnTo>
                  <a:lnTo>
                    <a:pt x="400278" y="466483"/>
                  </a:lnTo>
                  <a:lnTo>
                    <a:pt x="400278" y="434327"/>
                  </a:lnTo>
                  <a:lnTo>
                    <a:pt x="408406" y="434327"/>
                  </a:lnTo>
                  <a:lnTo>
                    <a:pt x="408406" y="442315"/>
                  </a:lnTo>
                  <a:lnTo>
                    <a:pt x="416737" y="442315"/>
                  </a:lnTo>
                  <a:lnTo>
                    <a:pt x="416737" y="434327"/>
                  </a:lnTo>
                  <a:lnTo>
                    <a:pt x="416737" y="426339"/>
                  </a:lnTo>
                  <a:lnTo>
                    <a:pt x="384035" y="426339"/>
                  </a:lnTo>
                  <a:lnTo>
                    <a:pt x="384035" y="474472"/>
                  </a:lnTo>
                  <a:lnTo>
                    <a:pt x="416737" y="474472"/>
                  </a:lnTo>
                  <a:lnTo>
                    <a:pt x="424853" y="466483"/>
                  </a:lnTo>
                  <a:lnTo>
                    <a:pt x="424853" y="458482"/>
                  </a:lnTo>
                  <a:lnTo>
                    <a:pt x="432981" y="458482"/>
                  </a:lnTo>
                  <a:lnTo>
                    <a:pt x="432981" y="442315"/>
                  </a:lnTo>
                  <a:close/>
                </a:path>
                <a:path w="1977389" h="474980">
                  <a:moveTo>
                    <a:pt x="473798" y="426339"/>
                  </a:moveTo>
                  <a:lnTo>
                    <a:pt x="441109" y="426339"/>
                  </a:lnTo>
                  <a:lnTo>
                    <a:pt x="441109" y="474472"/>
                  </a:lnTo>
                  <a:lnTo>
                    <a:pt x="473798" y="474472"/>
                  </a:lnTo>
                  <a:lnTo>
                    <a:pt x="473798" y="466483"/>
                  </a:lnTo>
                  <a:lnTo>
                    <a:pt x="449427" y="466483"/>
                  </a:lnTo>
                  <a:lnTo>
                    <a:pt x="449427" y="458482"/>
                  </a:lnTo>
                  <a:lnTo>
                    <a:pt x="473798" y="458482"/>
                  </a:lnTo>
                  <a:lnTo>
                    <a:pt x="473798" y="450303"/>
                  </a:lnTo>
                  <a:lnTo>
                    <a:pt x="449427" y="450303"/>
                  </a:lnTo>
                  <a:lnTo>
                    <a:pt x="449427" y="434327"/>
                  </a:lnTo>
                  <a:lnTo>
                    <a:pt x="473798" y="434327"/>
                  </a:lnTo>
                  <a:lnTo>
                    <a:pt x="473798" y="426339"/>
                  </a:lnTo>
                  <a:close/>
                </a:path>
                <a:path w="1977389" h="474980">
                  <a:moveTo>
                    <a:pt x="539191" y="434327"/>
                  </a:moveTo>
                  <a:lnTo>
                    <a:pt x="531075" y="426339"/>
                  </a:lnTo>
                  <a:lnTo>
                    <a:pt x="514629" y="426339"/>
                  </a:lnTo>
                  <a:lnTo>
                    <a:pt x="498373" y="442315"/>
                  </a:lnTo>
                  <a:lnTo>
                    <a:pt x="498373" y="466483"/>
                  </a:lnTo>
                  <a:lnTo>
                    <a:pt x="506501" y="466483"/>
                  </a:lnTo>
                  <a:lnTo>
                    <a:pt x="506501" y="474472"/>
                  </a:lnTo>
                  <a:lnTo>
                    <a:pt x="531075" y="474472"/>
                  </a:lnTo>
                  <a:lnTo>
                    <a:pt x="539191" y="466483"/>
                  </a:lnTo>
                  <a:lnTo>
                    <a:pt x="539191" y="458482"/>
                  </a:lnTo>
                  <a:lnTo>
                    <a:pt x="531075" y="458482"/>
                  </a:lnTo>
                  <a:lnTo>
                    <a:pt x="531075" y="466483"/>
                  </a:lnTo>
                  <a:lnTo>
                    <a:pt x="514629" y="466483"/>
                  </a:lnTo>
                  <a:lnTo>
                    <a:pt x="514629" y="434327"/>
                  </a:lnTo>
                  <a:lnTo>
                    <a:pt x="522947" y="434327"/>
                  </a:lnTo>
                  <a:lnTo>
                    <a:pt x="531075" y="442315"/>
                  </a:lnTo>
                  <a:lnTo>
                    <a:pt x="531075" y="450303"/>
                  </a:lnTo>
                  <a:lnTo>
                    <a:pt x="539191" y="442315"/>
                  </a:lnTo>
                  <a:lnTo>
                    <a:pt x="539191" y="434327"/>
                  </a:lnTo>
                  <a:close/>
                </a:path>
                <a:path w="1977389" h="474980">
                  <a:moveTo>
                    <a:pt x="596468" y="474472"/>
                  </a:moveTo>
                  <a:lnTo>
                    <a:pt x="592391" y="466483"/>
                  </a:lnTo>
                  <a:lnTo>
                    <a:pt x="588302" y="458482"/>
                  </a:lnTo>
                  <a:lnTo>
                    <a:pt x="580047" y="442315"/>
                  </a:lnTo>
                  <a:lnTo>
                    <a:pt x="571893" y="426339"/>
                  </a:lnTo>
                  <a:lnTo>
                    <a:pt x="571893" y="442315"/>
                  </a:lnTo>
                  <a:lnTo>
                    <a:pt x="571893" y="458482"/>
                  </a:lnTo>
                  <a:lnTo>
                    <a:pt x="563765" y="458482"/>
                  </a:lnTo>
                  <a:lnTo>
                    <a:pt x="571893" y="442315"/>
                  </a:lnTo>
                  <a:lnTo>
                    <a:pt x="571893" y="426339"/>
                  </a:lnTo>
                  <a:lnTo>
                    <a:pt x="563765" y="426339"/>
                  </a:lnTo>
                  <a:lnTo>
                    <a:pt x="547319" y="474472"/>
                  </a:lnTo>
                  <a:lnTo>
                    <a:pt x="555637" y="474472"/>
                  </a:lnTo>
                  <a:lnTo>
                    <a:pt x="555637" y="466483"/>
                  </a:lnTo>
                  <a:lnTo>
                    <a:pt x="580009" y="466483"/>
                  </a:lnTo>
                  <a:lnTo>
                    <a:pt x="580009" y="474472"/>
                  </a:lnTo>
                  <a:lnTo>
                    <a:pt x="596468" y="474472"/>
                  </a:lnTo>
                  <a:close/>
                </a:path>
                <a:path w="1977389" h="474980">
                  <a:moveTo>
                    <a:pt x="637286" y="434327"/>
                  </a:moveTo>
                  <a:lnTo>
                    <a:pt x="629158" y="434327"/>
                  </a:lnTo>
                  <a:lnTo>
                    <a:pt x="629158" y="442315"/>
                  </a:lnTo>
                  <a:lnTo>
                    <a:pt x="620839" y="450303"/>
                  </a:lnTo>
                  <a:lnTo>
                    <a:pt x="612711" y="450303"/>
                  </a:lnTo>
                  <a:lnTo>
                    <a:pt x="612711" y="434327"/>
                  </a:lnTo>
                  <a:lnTo>
                    <a:pt x="620839" y="434327"/>
                  </a:lnTo>
                  <a:lnTo>
                    <a:pt x="620839" y="442315"/>
                  </a:lnTo>
                  <a:lnTo>
                    <a:pt x="629158" y="442315"/>
                  </a:lnTo>
                  <a:lnTo>
                    <a:pt x="629158" y="434327"/>
                  </a:lnTo>
                  <a:lnTo>
                    <a:pt x="629158" y="426339"/>
                  </a:lnTo>
                  <a:lnTo>
                    <a:pt x="596468" y="426339"/>
                  </a:lnTo>
                  <a:lnTo>
                    <a:pt x="596468" y="474472"/>
                  </a:lnTo>
                  <a:lnTo>
                    <a:pt x="612711" y="474472"/>
                  </a:lnTo>
                  <a:lnTo>
                    <a:pt x="612711" y="458482"/>
                  </a:lnTo>
                  <a:lnTo>
                    <a:pt x="637286" y="458482"/>
                  </a:lnTo>
                  <a:lnTo>
                    <a:pt x="637286" y="450303"/>
                  </a:lnTo>
                  <a:lnTo>
                    <a:pt x="637286" y="434327"/>
                  </a:lnTo>
                  <a:close/>
                </a:path>
                <a:path w="1977389" h="474980">
                  <a:moveTo>
                    <a:pt x="686231" y="474472"/>
                  </a:moveTo>
                  <a:lnTo>
                    <a:pt x="683526" y="466483"/>
                  </a:lnTo>
                  <a:lnTo>
                    <a:pt x="680834" y="458482"/>
                  </a:lnTo>
                  <a:lnTo>
                    <a:pt x="675373" y="442315"/>
                  </a:lnTo>
                  <a:lnTo>
                    <a:pt x="669975" y="426339"/>
                  </a:lnTo>
                  <a:lnTo>
                    <a:pt x="669975" y="458482"/>
                  </a:lnTo>
                  <a:lnTo>
                    <a:pt x="653529" y="458482"/>
                  </a:lnTo>
                  <a:lnTo>
                    <a:pt x="661847" y="442315"/>
                  </a:lnTo>
                  <a:lnTo>
                    <a:pt x="669975" y="458482"/>
                  </a:lnTo>
                  <a:lnTo>
                    <a:pt x="669975" y="426339"/>
                  </a:lnTo>
                  <a:lnTo>
                    <a:pt x="653529" y="426339"/>
                  </a:lnTo>
                  <a:lnTo>
                    <a:pt x="637286" y="474472"/>
                  </a:lnTo>
                  <a:lnTo>
                    <a:pt x="645414" y="474472"/>
                  </a:lnTo>
                  <a:lnTo>
                    <a:pt x="653529" y="466483"/>
                  </a:lnTo>
                  <a:lnTo>
                    <a:pt x="669975" y="466483"/>
                  </a:lnTo>
                  <a:lnTo>
                    <a:pt x="669975" y="474472"/>
                  </a:lnTo>
                  <a:lnTo>
                    <a:pt x="686231" y="474472"/>
                  </a:lnTo>
                  <a:close/>
                </a:path>
                <a:path w="1977389" h="474980">
                  <a:moveTo>
                    <a:pt x="735368" y="442315"/>
                  </a:moveTo>
                  <a:lnTo>
                    <a:pt x="733844" y="436448"/>
                  </a:lnTo>
                  <a:lnTo>
                    <a:pt x="729259" y="431330"/>
                  </a:lnTo>
                  <a:lnTo>
                    <a:pt x="721575" y="427710"/>
                  </a:lnTo>
                  <a:lnTo>
                    <a:pt x="710806" y="426339"/>
                  </a:lnTo>
                  <a:lnTo>
                    <a:pt x="702678" y="426339"/>
                  </a:lnTo>
                  <a:lnTo>
                    <a:pt x="702678" y="434327"/>
                  </a:lnTo>
                  <a:lnTo>
                    <a:pt x="694550" y="434327"/>
                  </a:lnTo>
                  <a:lnTo>
                    <a:pt x="694550" y="442315"/>
                  </a:lnTo>
                  <a:lnTo>
                    <a:pt x="686231" y="442315"/>
                  </a:lnTo>
                  <a:lnTo>
                    <a:pt x="686231" y="458482"/>
                  </a:lnTo>
                  <a:lnTo>
                    <a:pt x="694550" y="466483"/>
                  </a:lnTo>
                  <a:lnTo>
                    <a:pt x="702678" y="474472"/>
                  </a:lnTo>
                  <a:lnTo>
                    <a:pt x="727252" y="474472"/>
                  </a:lnTo>
                  <a:lnTo>
                    <a:pt x="727252" y="466483"/>
                  </a:lnTo>
                  <a:lnTo>
                    <a:pt x="735368" y="466483"/>
                  </a:lnTo>
                  <a:lnTo>
                    <a:pt x="735368" y="458482"/>
                  </a:lnTo>
                  <a:lnTo>
                    <a:pt x="718921" y="458482"/>
                  </a:lnTo>
                  <a:lnTo>
                    <a:pt x="718921" y="466483"/>
                  </a:lnTo>
                  <a:lnTo>
                    <a:pt x="702678" y="466483"/>
                  </a:lnTo>
                  <a:lnTo>
                    <a:pt x="702678" y="442315"/>
                  </a:lnTo>
                  <a:lnTo>
                    <a:pt x="710806" y="434327"/>
                  </a:lnTo>
                  <a:lnTo>
                    <a:pt x="718921" y="434327"/>
                  </a:lnTo>
                  <a:lnTo>
                    <a:pt x="718921" y="450303"/>
                  </a:lnTo>
                  <a:lnTo>
                    <a:pt x="735368" y="442315"/>
                  </a:lnTo>
                  <a:close/>
                </a:path>
                <a:path w="1977389" h="474980">
                  <a:moveTo>
                    <a:pt x="751624" y="426339"/>
                  </a:moveTo>
                  <a:lnTo>
                    <a:pt x="743496" y="426339"/>
                  </a:lnTo>
                  <a:lnTo>
                    <a:pt x="743496" y="474472"/>
                  </a:lnTo>
                  <a:lnTo>
                    <a:pt x="751624" y="474472"/>
                  </a:lnTo>
                  <a:lnTo>
                    <a:pt x="751624" y="426339"/>
                  </a:lnTo>
                  <a:close/>
                </a:path>
                <a:path w="1977389" h="474980">
                  <a:moveTo>
                    <a:pt x="800722" y="426339"/>
                  </a:moveTo>
                  <a:lnTo>
                    <a:pt x="759739" y="426339"/>
                  </a:lnTo>
                  <a:lnTo>
                    <a:pt x="759739" y="434327"/>
                  </a:lnTo>
                  <a:lnTo>
                    <a:pt x="776211" y="434327"/>
                  </a:lnTo>
                  <a:lnTo>
                    <a:pt x="776211" y="474472"/>
                  </a:lnTo>
                  <a:lnTo>
                    <a:pt x="784326" y="474472"/>
                  </a:lnTo>
                  <a:lnTo>
                    <a:pt x="784326" y="434327"/>
                  </a:lnTo>
                  <a:lnTo>
                    <a:pt x="800722" y="434327"/>
                  </a:lnTo>
                  <a:lnTo>
                    <a:pt x="800722" y="426339"/>
                  </a:lnTo>
                  <a:close/>
                </a:path>
                <a:path w="1977389" h="474980">
                  <a:moveTo>
                    <a:pt x="841552" y="474472"/>
                  </a:moveTo>
                  <a:lnTo>
                    <a:pt x="838835" y="466483"/>
                  </a:lnTo>
                  <a:lnTo>
                    <a:pt x="836104" y="458482"/>
                  </a:lnTo>
                  <a:lnTo>
                    <a:pt x="830605" y="442315"/>
                  </a:lnTo>
                  <a:lnTo>
                    <a:pt x="825157" y="426339"/>
                  </a:lnTo>
                  <a:lnTo>
                    <a:pt x="825157" y="458482"/>
                  </a:lnTo>
                  <a:lnTo>
                    <a:pt x="808926" y="458482"/>
                  </a:lnTo>
                  <a:lnTo>
                    <a:pt x="817041" y="442315"/>
                  </a:lnTo>
                  <a:lnTo>
                    <a:pt x="825157" y="458482"/>
                  </a:lnTo>
                  <a:lnTo>
                    <a:pt x="825157" y="426339"/>
                  </a:lnTo>
                  <a:lnTo>
                    <a:pt x="808926" y="426339"/>
                  </a:lnTo>
                  <a:lnTo>
                    <a:pt x="792441" y="474472"/>
                  </a:lnTo>
                  <a:lnTo>
                    <a:pt x="808926" y="474472"/>
                  </a:lnTo>
                  <a:lnTo>
                    <a:pt x="808926" y="466483"/>
                  </a:lnTo>
                  <a:lnTo>
                    <a:pt x="825157" y="466483"/>
                  </a:lnTo>
                  <a:lnTo>
                    <a:pt x="833437" y="474472"/>
                  </a:lnTo>
                  <a:lnTo>
                    <a:pt x="841552" y="474472"/>
                  </a:lnTo>
                  <a:close/>
                </a:path>
                <a:path w="1977389" h="474980">
                  <a:moveTo>
                    <a:pt x="890498" y="442315"/>
                  </a:moveTo>
                  <a:lnTo>
                    <a:pt x="888974" y="436448"/>
                  </a:lnTo>
                  <a:lnTo>
                    <a:pt x="884389" y="431330"/>
                  </a:lnTo>
                  <a:lnTo>
                    <a:pt x="876731" y="427710"/>
                  </a:lnTo>
                  <a:lnTo>
                    <a:pt x="865987" y="426339"/>
                  </a:lnTo>
                  <a:lnTo>
                    <a:pt x="857859" y="434327"/>
                  </a:lnTo>
                  <a:lnTo>
                    <a:pt x="849744" y="434327"/>
                  </a:lnTo>
                  <a:lnTo>
                    <a:pt x="849744" y="466483"/>
                  </a:lnTo>
                  <a:lnTo>
                    <a:pt x="857859" y="474472"/>
                  </a:lnTo>
                  <a:lnTo>
                    <a:pt x="882383" y="474472"/>
                  </a:lnTo>
                  <a:lnTo>
                    <a:pt x="882383" y="466483"/>
                  </a:lnTo>
                  <a:lnTo>
                    <a:pt x="890498" y="466483"/>
                  </a:lnTo>
                  <a:lnTo>
                    <a:pt x="890498" y="458482"/>
                  </a:lnTo>
                  <a:lnTo>
                    <a:pt x="882383" y="458482"/>
                  </a:lnTo>
                  <a:lnTo>
                    <a:pt x="874255" y="466483"/>
                  </a:lnTo>
                  <a:lnTo>
                    <a:pt x="865987" y="466483"/>
                  </a:lnTo>
                  <a:lnTo>
                    <a:pt x="857859" y="458482"/>
                  </a:lnTo>
                  <a:lnTo>
                    <a:pt x="857859" y="442315"/>
                  </a:lnTo>
                  <a:lnTo>
                    <a:pt x="865987" y="442315"/>
                  </a:lnTo>
                  <a:lnTo>
                    <a:pt x="865987" y="434327"/>
                  </a:lnTo>
                  <a:lnTo>
                    <a:pt x="874255" y="434327"/>
                  </a:lnTo>
                  <a:lnTo>
                    <a:pt x="874255" y="442315"/>
                  </a:lnTo>
                  <a:lnTo>
                    <a:pt x="882383" y="450303"/>
                  </a:lnTo>
                  <a:lnTo>
                    <a:pt x="890498" y="442315"/>
                  </a:lnTo>
                  <a:close/>
                </a:path>
                <a:path w="1977389" h="474980">
                  <a:moveTo>
                    <a:pt x="915085" y="426339"/>
                  </a:moveTo>
                  <a:lnTo>
                    <a:pt x="898690" y="426339"/>
                  </a:lnTo>
                  <a:lnTo>
                    <a:pt x="898690" y="474472"/>
                  </a:lnTo>
                  <a:lnTo>
                    <a:pt x="915085" y="474472"/>
                  </a:lnTo>
                  <a:lnTo>
                    <a:pt x="915085" y="426339"/>
                  </a:lnTo>
                  <a:close/>
                </a:path>
                <a:path w="1977389" h="474980">
                  <a:moveTo>
                    <a:pt x="923201" y="386003"/>
                  </a:moveTo>
                  <a:lnTo>
                    <a:pt x="895261" y="273380"/>
                  </a:lnTo>
                  <a:lnTo>
                    <a:pt x="885304" y="233235"/>
                  </a:lnTo>
                  <a:lnTo>
                    <a:pt x="853401" y="104622"/>
                  </a:lnTo>
                  <a:lnTo>
                    <a:pt x="833437" y="24155"/>
                  </a:lnTo>
                  <a:lnTo>
                    <a:pt x="808926" y="24155"/>
                  </a:lnTo>
                  <a:lnTo>
                    <a:pt x="808926" y="233235"/>
                  </a:lnTo>
                  <a:lnTo>
                    <a:pt x="751624" y="233235"/>
                  </a:lnTo>
                  <a:lnTo>
                    <a:pt x="776211" y="104622"/>
                  </a:lnTo>
                  <a:lnTo>
                    <a:pt x="808926" y="233235"/>
                  </a:lnTo>
                  <a:lnTo>
                    <a:pt x="808926" y="24155"/>
                  </a:lnTo>
                  <a:lnTo>
                    <a:pt x="768096" y="24155"/>
                  </a:lnTo>
                  <a:lnTo>
                    <a:pt x="678103" y="386003"/>
                  </a:lnTo>
                  <a:lnTo>
                    <a:pt x="710806" y="386003"/>
                  </a:lnTo>
                  <a:lnTo>
                    <a:pt x="743496" y="273380"/>
                  </a:lnTo>
                  <a:lnTo>
                    <a:pt x="825157" y="273380"/>
                  </a:lnTo>
                  <a:lnTo>
                    <a:pt x="849744" y="386003"/>
                  </a:lnTo>
                  <a:lnTo>
                    <a:pt x="923201" y="386003"/>
                  </a:lnTo>
                  <a:close/>
                </a:path>
                <a:path w="1977389" h="474980">
                  <a:moveTo>
                    <a:pt x="964031" y="434327"/>
                  </a:moveTo>
                  <a:lnTo>
                    <a:pt x="955916" y="434327"/>
                  </a:lnTo>
                  <a:lnTo>
                    <a:pt x="955916" y="442315"/>
                  </a:lnTo>
                  <a:lnTo>
                    <a:pt x="955916" y="458482"/>
                  </a:lnTo>
                  <a:lnTo>
                    <a:pt x="947801" y="466483"/>
                  </a:lnTo>
                  <a:lnTo>
                    <a:pt x="939685" y="466483"/>
                  </a:lnTo>
                  <a:lnTo>
                    <a:pt x="939685" y="434327"/>
                  </a:lnTo>
                  <a:lnTo>
                    <a:pt x="947801" y="434327"/>
                  </a:lnTo>
                  <a:lnTo>
                    <a:pt x="947801" y="442315"/>
                  </a:lnTo>
                  <a:lnTo>
                    <a:pt x="955916" y="442315"/>
                  </a:lnTo>
                  <a:lnTo>
                    <a:pt x="955916" y="434327"/>
                  </a:lnTo>
                  <a:lnTo>
                    <a:pt x="947801" y="426339"/>
                  </a:lnTo>
                  <a:lnTo>
                    <a:pt x="937006" y="427837"/>
                  </a:lnTo>
                  <a:lnTo>
                    <a:pt x="929322" y="432333"/>
                  </a:lnTo>
                  <a:lnTo>
                    <a:pt x="924725" y="439813"/>
                  </a:lnTo>
                  <a:lnTo>
                    <a:pt x="923201" y="450303"/>
                  </a:lnTo>
                  <a:lnTo>
                    <a:pt x="923201" y="466483"/>
                  </a:lnTo>
                  <a:lnTo>
                    <a:pt x="931316" y="466483"/>
                  </a:lnTo>
                  <a:lnTo>
                    <a:pt x="931316" y="474472"/>
                  </a:lnTo>
                  <a:lnTo>
                    <a:pt x="947801" y="474472"/>
                  </a:lnTo>
                  <a:lnTo>
                    <a:pt x="953757" y="472960"/>
                  </a:lnTo>
                  <a:lnTo>
                    <a:pt x="958951" y="468452"/>
                  </a:lnTo>
                  <a:lnTo>
                    <a:pt x="962634" y="460908"/>
                  </a:lnTo>
                  <a:lnTo>
                    <a:pt x="964031" y="450303"/>
                  </a:lnTo>
                  <a:lnTo>
                    <a:pt x="964031" y="434327"/>
                  </a:lnTo>
                  <a:close/>
                </a:path>
                <a:path w="1977389" h="474980">
                  <a:moveTo>
                    <a:pt x="1021334" y="426339"/>
                  </a:moveTo>
                  <a:lnTo>
                    <a:pt x="1004849" y="426339"/>
                  </a:lnTo>
                  <a:lnTo>
                    <a:pt x="1004849" y="458482"/>
                  </a:lnTo>
                  <a:lnTo>
                    <a:pt x="996696" y="442315"/>
                  </a:lnTo>
                  <a:lnTo>
                    <a:pt x="988618" y="426339"/>
                  </a:lnTo>
                  <a:lnTo>
                    <a:pt x="972146" y="426339"/>
                  </a:lnTo>
                  <a:lnTo>
                    <a:pt x="972146" y="474472"/>
                  </a:lnTo>
                  <a:lnTo>
                    <a:pt x="988618" y="474472"/>
                  </a:lnTo>
                  <a:lnTo>
                    <a:pt x="988618" y="442315"/>
                  </a:lnTo>
                  <a:lnTo>
                    <a:pt x="1004849" y="474472"/>
                  </a:lnTo>
                  <a:lnTo>
                    <a:pt x="1021334" y="474472"/>
                  </a:lnTo>
                  <a:lnTo>
                    <a:pt x="1021334" y="458482"/>
                  </a:lnTo>
                  <a:lnTo>
                    <a:pt x="1021334" y="426339"/>
                  </a:lnTo>
                  <a:close/>
                </a:path>
                <a:path w="1977389" h="474980">
                  <a:moveTo>
                    <a:pt x="1078395" y="144767"/>
                  </a:moveTo>
                  <a:lnTo>
                    <a:pt x="1045921" y="144767"/>
                  </a:lnTo>
                  <a:lnTo>
                    <a:pt x="1045921" y="265391"/>
                  </a:lnTo>
                  <a:lnTo>
                    <a:pt x="1031087" y="225247"/>
                  </a:lnTo>
                  <a:lnTo>
                    <a:pt x="1013218" y="176923"/>
                  </a:lnTo>
                  <a:lnTo>
                    <a:pt x="1007110" y="166281"/>
                  </a:lnTo>
                  <a:lnTo>
                    <a:pt x="1001839" y="157848"/>
                  </a:lnTo>
                  <a:lnTo>
                    <a:pt x="998143" y="150914"/>
                  </a:lnTo>
                  <a:lnTo>
                    <a:pt x="996734" y="144767"/>
                  </a:lnTo>
                  <a:lnTo>
                    <a:pt x="990650" y="143522"/>
                  </a:lnTo>
                  <a:lnTo>
                    <a:pt x="978369" y="138023"/>
                  </a:lnTo>
                  <a:lnTo>
                    <a:pt x="972146" y="136779"/>
                  </a:lnTo>
                  <a:lnTo>
                    <a:pt x="964031" y="136779"/>
                  </a:lnTo>
                  <a:lnTo>
                    <a:pt x="955916" y="144767"/>
                  </a:lnTo>
                  <a:lnTo>
                    <a:pt x="955916" y="152755"/>
                  </a:lnTo>
                  <a:lnTo>
                    <a:pt x="951217" y="158991"/>
                  </a:lnTo>
                  <a:lnTo>
                    <a:pt x="948817" y="165912"/>
                  </a:lnTo>
                  <a:lnTo>
                    <a:pt x="947928" y="174294"/>
                  </a:lnTo>
                  <a:lnTo>
                    <a:pt x="947801" y="386003"/>
                  </a:lnTo>
                  <a:lnTo>
                    <a:pt x="972146" y="386003"/>
                  </a:lnTo>
                  <a:lnTo>
                    <a:pt x="972146" y="225247"/>
                  </a:lnTo>
                  <a:lnTo>
                    <a:pt x="1029449" y="353847"/>
                  </a:lnTo>
                  <a:lnTo>
                    <a:pt x="1054036" y="393992"/>
                  </a:lnTo>
                  <a:lnTo>
                    <a:pt x="1062151" y="393992"/>
                  </a:lnTo>
                  <a:lnTo>
                    <a:pt x="1070279" y="386003"/>
                  </a:lnTo>
                  <a:lnTo>
                    <a:pt x="1071537" y="379882"/>
                  </a:lnTo>
                  <a:lnTo>
                    <a:pt x="1074331" y="372999"/>
                  </a:lnTo>
                  <a:lnTo>
                    <a:pt x="1077125" y="364566"/>
                  </a:lnTo>
                  <a:lnTo>
                    <a:pt x="1078395" y="353847"/>
                  </a:lnTo>
                  <a:lnTo>
                    <a:pt x="1078395" y="265391"/>
                  </a:lnTo>
                  <a:lnTo>
                    <a:pt x="1078395" y="144767"/>
                  </a:lnTo>
                  <a:close/>
                </a:path>
                <a:path w="1977389" h="474980">
                  <a:moveTo>
                    <a:pt x="1086675" y="434327"/>
                  </a:moveTo>
                  <a:lnTo>
                    <a:pt x="1078395" y="434327"/>
                  </a:lnTo>
                  <a:lnTo>
                    <a:pt x="1070279" y="426339"/>
                  </a:lnTo>
                  <a:lnTo>
                    <a:pt x="1070279" y="434327"/>
                  </a:lnTo>
                  <a:lnTo>
                    <a:pt x="1070279" y="450303"/>
                  </a:lnTo>
                  <a:lnTo>
                    <a:pt x="1062151" y="450303"/>
                  </a:lnTo>
                  <a:lnTo>
                    <a:pt x="1062151" y="434327"/>
                  </a:lnTo>
                  <a:lnTo>
                    <a:pt x="1070279" y="434327"/>
                  </a:lnTo>
                  <a:lnTo>
                    <a:pt x="1070279" y="426339"/>
                  </a:lnTo>
                  <a:lnTo>
                    <a:pt x="1045921" y="426339"/>
                  </a:lnTo>
                  <a:lnTo>
                    <a:pt x="1045921" y="474472"/>
                  </a:lnTo>
                  <a:lnTo>
                    <a:pt x="1062151" y="474472"/>
                  </a:lnTo>
                  <a:lnTo>
                    <a:pt x="1062151" y="458482"/>
                  </a:lnTo>
                  <a:lnTo>
                    <a:pt x="1078395" y="458482"/>
                  </a:lnTo>
                  <a:lnTo>
                    <a:pt x="1078395" y="450303"/>
                  </a:lnTo>
                  <a:lnTo>
                    <a:pt x="1086675" y="450303"/>
                  </a:lnTo>
                  <a:lnTo>
                    <a:pt x="1086675" y="434327"/>
                  </a:lnTo>
                  <a:close/>
                </a:path>
                <a:path w="1977389" h="474980">
                  <a:moveTo>
                    <a:pt x="1135608" y="434327"/>
                  </a:moveTo>
                  <a:lnTo>
                    <a:pt x="1127493" y="434327"/>
                  </a:lnTo>
                  <a:lnTo>
                    <a:pt x="1119378" y="426339"/>
                  </a:lnTo>
                  <a:lnTo>
                    <a:pt x="1119378" y="434327"/>
                  </a:lnTo>
                  <a:lnTo>
                    <a:pt x="1119378" y="466483"/>
                  </a:lnTo>
                  <a:lnTo>
                    <a:pt x="1111097" y="466483"/>
                  </a:lnTo>
                  <a:lnTo>
                    <a:pt x="1102982" y="458482"/>
                  </a:lnTo>
                  <a:lnTo>
                    <a:pt x="1102982" y="442315"/>
                  </a:lnTo>
                  <a:lnTo>
                    <a:pt x="1111097" y="442315"/>
                  </a:lnTo>
                  <a:lnTo>
                    <a:pt x="1111097" y="434327"/>
                  </a:lnTo>
                  <a:lnTo>
                    <a:pt x="1119378" y="434327"/>
                  </a:lnTo>
                  <a:lnTo>
                    <a:pt x="1119378" y="426339"/>
                  </a:lnTo>
                  <a:lnTo>
                    <a:pt x="1111097" y="426339"/>
                  </a:lnTo>
                  <a:lnTo>
                    <a:pt x="1101712" y="427837"/>
                  </a:lnTo>
                  <a:lnTo>
                    <a:pt x="1096899" y="432333"/>
                  </a:lnTo>
                  <a:lnTo>
                    <a:pt x="1095121" y="439813"/>
                  </a:lnTo>
                  <a:lnTo>
                    <a:pt x="1094867" y="450303"/>
                  </a:lnTo>
                  <a:lnTo>
                    <a:pt x="1094867" y="466483"/>
                  </a:lnTo>
                  <a:lnTo>
                    <a:pt x="1102982" y="474472"/>
                  </a:lnTo>
                  <a:lnTo>
                    <a:pt x="1111097" y="474472"/>
                  </a:lnTo>
                  <a:lnTo>
                    <a:pt x="1135608" y="450303"/>
                  </a:lnTo>
                  <a:lnTo>
                    <a:pt x="1135608" y="434327"/>
                  </a:lnTo>
                  <a:close/>
                </a:path>
                <a:path w="1977389" h="474980">
                  <a:moveTo>
                    <a:pt x="1176439" y="466483"/>
                  </a:moveTo>
                  <a:lnTo>
                    <a:pt x="1160208" y="466483"/>
                  </a:lnTo>
                  <a:lnTo>
                    <a:pt x="1160208" y="426339"/>
                  </a:lnTo>
                  <a:lnTo>
                    <a:pt x="1143812" y="426339"/>
                  </a:lnTo>
                  <a:lnTo>
                    <a:pt x="1143812" y="474472"/>
                  </a:lnTo>
                  <a:lnTo>
                    <a:pt x="1176439" y="474472"/>
                  </a:lnTo>
                  <a:lnTo>
                    <a:pt x="1176439" y="466483"/>
                  </a:lnTo>
                  <a:close/>
                </a:path>
                <a:path w="1977389" h="474980">
                  <a:moveTo>
                    <a:pt x="1201026" y="426339"/>
                  </a:moveTo>
                  <a:lnTo>
                    <a:pt x="1184795" y="426339"/>
                  </a:lnTo>
                  <a:lnTo>
                    <a:pt x="1184795" y="474472"/>
                  </a:lnTo>
                  <a:lnTo>
                    <a:pt x="1201026" y="474472"/>
                  </a:lnTo>
                  <a:lnTo>
                    <a:pt x="1201026" y="426339"/>
                  </a:lnTo>
                  <a:close/>
                </a:path>
                <a:path w="1977389" h="474980">
                  <a:moveTo>
                    <a:pt x="1249972" y="474472"/>
                  </a:moveTo>
                  <a:lnTo>
                    <a:pt x="1247279" y="466483"/>
                  </a:lnTo>
                  <a:lnTo>
                    <a:pt x="1244587" y="458482"/>
                  </a:lnTo>
                  <a:lnTo>
                    <a:pt x="1239126" y="442315"/>
                  </a:lnTo>
                  <a:lnTo>
                    <a:pt x="1233741" y="426339"/>
                  </a:lnTo>
                  <a:lnTo>
                    <a:pt x="1233741" y="458482"/>
                  </a:lnTo>
                  <a:lnTo>
                    <a:pt x="1217269" y="458482"/>
                  </a:lnTo>
                  <a:lnTo>
                    <a:pt x="1225626" y="442315"/>
                  </a:lnTo>
                  <a:lnTo>
                    <a:pt x="1233741" y="458482"/>
                  </a:lnTo>
                  <a:lnTo>
                    <a:pt x="1233741" y="426339"/>
                  </a:lnTo>
                  <a:lnTo>
                    <a:pt x="1217269" y="426339"/>
                  </a:lnTo>
                  <a:lnTo>
                    <a:pt x="1201026" y="474472"/>
                  </a:lnTo>
                  <a:lnTo>
                    <a:pt x="1217269" y="474472"/>
                  </a:lnTo>
                  <a:lnTo>
                    <a:pt x="1217269" y="466483"/>
                  </a:lnTo>
                  <a:lnTo>
                    <a:pt x="1233741" y="466483"/>
                  </a:lnTo>
                  <a:lnTo>
                    <a:pt x="1241856" y="474472"/>
                  </a:lnTo>
                  <a:lnTo>
                    <a:pt x="1249972" y="474472"/>
                  </a:lnTo>
                  <a:close/>
                </a:path>
                <a:path w="1977389" h="474980">
                  <a:moveTo>
                    <a:pt x="1274572" y="0"/>
                  </a:moveTo>
                  <a:lnTo>
                    <a:pt x="1217269" y="0"/>
                  </a:lnTo>
                  <a:lnTo>
                    <a:pt x="1217269" y="144767"/>
                  </a:lnTo>
                  <a:lnTo>
                    <a:pt x="1217269" y="176923"/>
                  </a:lnTo>
                  <a:lnTo>
                    <a:pt x="1217269" y="353847"/>
                  </a:lnTo>
                  <a:lnTo>
                    <a:pt x="1205217" y="348983"/>
                  </a:lnTo>
                  <a:lnTo>
                    <a:pt x="1193901" y="344843"/>
                  </a:lnTo>
                  <a:lnTo>
                    <a:pt x="1169339" y="303606"/>
                  </a:lnTo>
                  <a:lnTo>
                    <a:pt x="1168450" y="286753"/>
                  </a:lnTo>
                  <a:lnTo>
                    <a:pt x="1168450" y="242900"/>
                  </a:lnTo>
                  <a:lnTo>
                    <a:pt x="1176439" y="201079"/>
                  </a:lnTo>
                  <a:lnTo>
                    <a:pt x="1217269" y="176923"/>
                  </a:lnTo>
                  <a:lnTo>
                    <a:pt x="1217269" y="144767"/>
                  </a:lnTo>
                  <a:lnTo>
                    <a:pt x="1209141" y="144767"/>
                  </a:lnTo>
                  <a:lnTo>
                    <a:pt x="1186180" y="146392"/>
                  </a:lnTo>
                  <a:lnTo>
                    <a:pt x="1149451" y="161709"/>
                  </a:lnTo>
                  <a:lnTo>
                    <a:pt x="1124927" y="195287"/>
                  </a:lnTo>
                  <a:lnTo>
                    <a:pt x="1112647" y="238023"/>
                  </a:lnTo>
                  <a:lnTo>
                    <a:pt x="1111097" y="265391"/>
                  </a:lnTo>
                  <a:lnTo>
                    <a:pt x="1112647" y="293903"/>
                  </a:lnTo>
                  <a:lnTo>
                    <a:pt x="1124927" y="338937"/>
                  </a:lnTo>
                  <a:lnTo>
                    <a:pt x="1165275" y="375983"/>
                  </a:lnTo>
                  <a:lnTo>
                    <a:pt x="1201026" y="386003"/>
                  </a:lnTo>
                  <a:lnTo>
                    <a:pt x="1274572" y="386003"/>
                  </a:lnTo>
                  <a:lnTo>
                    <a:pt x="1274572" y="353847"/>
                  </a:lnTo>
                  <a:lnTo>
                    <a:pt x="1274572" y="176923"/>
                  </a:lnTo>
                  <a:lnTo>
                    <a:pt x="1274572" y="0"/>
                  </a:lnTo>
                  <a:close/>
                </a:path>
                <a:path w="1977389" h="474980">
                  <a:moveTo>
                    <a:pt x="1299159" y="426339"/>
                  </a:moveTo>
                  <a:lnTo>
                    <a:pt x="1291043" y="426339"/>
                  </a:lnTo>
                  <a:lnTo>
                    <a:pt x="1291043" y="458482"/>
                  </a:lnTo>
                  <a:lnTo>
                    <a:pt x="1282750" y="442315"/>
                  </a:lnTo>
                  <a:lnTo>
                    <a:pt x="1274572" y="426339"/>
                  </a:lnTo>
                  <a:lnTo>
                    <a:pt x="1258328" y="426339"/>
                  </a:lnTo>
                  <a:lnTo>
                    <a:pt x="1258328" y="474472"/>
                  </a:lnTo>
                  <a:lnTo>
                    <a:pt x="1266444" y="474472"/>
                  </a:lnTo>
                  <a:lnTo>
                    <a:pt x="1266444" y="442315"/>
                  </a:lnTo>
                  <a:lnTo>
                    <a:pt x="1282687" y="474472"/>
                  </a:lnTo>
                  <a:lnTo>
                    <a:pt x="1299159" y="474472"/>
                  </a:lnTo>
                  <a:lnTo>
                    <a:pt x="1299159" y="458482"/>
                  </a:lnTo>
                  <a:lnTo>
                    <a:pt x="1299159" y="426339"/>
                  </a:lnTo>
                  <a:close/>
                </a:path>
                <a:path w="1977389" h="474980">
                  <a:moveTo>
                    <a:pt x="1356220" y="442315"/>
                  </a:moveTo>
                  <a:lnTo>
                    <a:pt x="1348105" y="442315"/>
                  </a:lnTo>
                  <a:lnTo>
                    <a:pt x="1348105" y="434327"/>
                  </a:lnTo>
                  <a:lnTo>
                    <a:pt x="1339989" y="434327"/>
                  </a:lnTo>
                  <a:lnTo>
                    <a:pt x="1339989" y="442315"/>
                  </a:lnTo>
                  <a:lnTo>
                    <a:pt x="1339989" y="458482"/>
                  </a:lnTo>
                  <a:lnTo>
                    <a:pt x="1331785" y="458482"/>
                  </a:lnTo>
                  <a:lnTo>
                    <a:pt x="1331785" y="466483"/>
                  </a:lnTo>
                  <a:lnTo>
                    <a:pt x="1323505" y="466483"/>
                  </a:lnTo>
                  <a:lnTo>
                    <a:pt x="1323505" y="434327"/>
                  </a:lnTo>
                  <a:lnTo>
                    <a:pt x="1331785" y="434327"/>
                  </a:lnTo>
                  <a:lnTo>
                    <a:pt x="1331785" y="442315"/>
                  </a:lnTo>
                  <a:lnTo>
                    <a:pt x="1339989" y="442315"/>
                  </a:lnTo>
                  <a:lnTo>
                    <a:pt x="1339989" y="434327"/>
                  </a:lnTo>
                  <a:lnTo>
                    <a:pt x="1331785" y="426339"/>
                  </a:lnTo>
                  <a:lnTo>
                    <a:pt x="1307274" y="426339"/>
                  </a:lnTo>
                  <a:lnTo>
                    <a:pt x="1307274" y="474472"/>
                  </a:lnTo>
                  <a:lnTo>
                    <a:pt x="1339989" y="474472"/>
                  </a:lnTo>
                  <a:lnTo>
                    <a:pt x="1348105" y="466483"/>
                  </a:lnTo>
                  <a:lnTo>
                    <a:pt x="1348105" y="458482"/>
                  </a:lnTo>
                  <a:lnTo>
                    <a:pt x="1356220" y="458482"/>
                  </a:lnTo>
                  <a:lnTo>
                    <a:pt x="1356220" y="442315"/>
                  </a:lnTo>
                  <a:close/>
                </a:path>
                <a:path w="1977389" h="474980">
                  <a:moveTo>
                    <a:pt x="1372489" y="41046"/>
                  </a:moveTo>
                  <a:lnTo>
                    <a:pt x="1371600" y="32245"/>
                  </a:lnTo>
                  <a:lnTo>
                    <a:pt x="1369187" y="23431"/>
                  </a:lnTo>
                  <a:lnTo>
                    <a:pt x="1364500" y="16167"/>
                  </a:lnTo>
                  <a:lnTo>
                    <a:pt x="1364500" y="8178"/>
                  </a:lnTo>
                  <a:lnTo>
                    <a:pt x="1331785" y="8178"/>
                  </a:lnTo>
                  <a:lnTo>
                    <a:pt x="1331785" y="16167"/>
                  </a:lnTo>
                  <a:lnTo>
                    <a:pt x="1326997" y="23431"/>
                  </a:lnTo>
                  <a:lnTo>
                    <a:pt x="1324546" y="32245"/>
                  </a:lnTo>
                  <a:lnTo>
                    <a:pt x="1323632" y="41046"/>
                  </a:lnTo>
                  <a:lnTo>
                    <a:pt x="1323505" y="48310"/>
                  </a:lnTo>
                  <a:lnTo>
                    <a:pt x="1323632" y="55587"/>
                  </a:lnTo>
                  <a:lnTo>
                    <a:pt x="1324546" y="64389"/>
                  </a:lnTo>
                  <a:lnTo>
                    <a:pt x="1326997" y="73202"/>
                  </a:lnTo>
                  <a:lnTo>
                    <a:pt x="1331785" y="80467"/>
                  </a:lnTo>
                  <a:lnTo>
                    <a:pt x="1331785" y="88455"/>
                  </a:lnTo>
                  <a:lnTo>
                    <a:pt x="1364500" y="88455"/>
                  </a:lnTo>
                  <a:lnTo>
                    <a:pt x="1364500" y="80467"/>
                  </a:lnTo>
                  <a:lnTo>
                    <a:pt x="1369187" y="73202"/>
                  </a:lnTo>
                  <a:lnTo>
                    <a:pt x="1371600" y="64389"/>
                  </a:lnTo>
                  <a:lnTo>
                    <a:pt x="1372489" y="55587"/>
                  </a:lnTo>
                  <a:lnTo>
                    <a:pt x="1372489" y="41046"/>
                  </a:lnTo>
                  <a:close/>
                </a:path>
                <a:path w="1977389" h="474980">
                  <a:moveTo>
                    <a:pt x="1372616" y="426339"/>
                  </a:moveTo>
                  <a:lnTo>
                    <a:pt x="1364500" y="426339"/>
                  </a:lnTo>
                  <a:lnTo>
                    <a:pt x="1364500" y="474472"/>
                  </a:lnTo>
                  <a:lnTo>
                    <a:pt x="1372616" y="474472"/>
                  </a:lnTo>
                  <a:lnTo>
                    <a:pt x="1372616" y="426339"/>
                  </a:lnTo>
                  <a:close/>
                </a:path>
                <a:path w="1977389" h="474980">
                  <a:moveTo>
                    <a:pt x="1372616" y="144767"/>
                  </a:moveTo>
                  <a:lnTo>
                    <a:pt x="1323505" y="144767"/>
                  </a:lnTo>
                  <a:lnTo>
                    <a:pt x="1323505" y="386003"/>
                  </a:lnTo>
                  <a:lnTo>
                    <a:pt x="1372616" y="386003"/>
                  </a:lnTo>
                  <a:lnTo>
                    <a:pt x="1372616" y="144767"/>
                  </a:lnTo>
                  <a:close/>
                </a:path>
                <a:path w="1977389" h="474980">
                  <a:moveTo>
                    <a:pt x="1429753" y="426339"/>
                  </a:moveTo>
                  <a:lnTo>
                    <a:pt x="1413433" y="426339"/>
                  </a:lnTo>
                  <a:lnTo>
                    <a:pt x="1413433" y="458482"/>
                  </a:lnTo>
                  <a:lnTo>
                    <a:pt x="1409357" y="442315"/>
                  </a:lnTo>
                  <a:lnTo>
                    <a:pt x="1405318" y="426339"/>
                  </a:lnTo>
                  <a:lnTo>
                    <a:pt x="1388922" y="426339"/>
                  </a:lnTo>
                  <a:lnTo>
                    <a:pt x="1388922" y="474472"/>
                  </a:lnTo>
                  <a:lnTo>
                    <a:pt x="1397203" y="474472"/>
                  </a:lnTo>
                  <a:lnTo>
                    <a:pt x="1397203" y="442315"/>
                  </a:lnTo>
                  <a:lnTo>
                    <a:pt x="1413433" y="474472"/>
                  </a:lnTo>
                  <a:lnTo>
                    <a:pt x="1429753" y="474472"/>
                  </a:lnTo>
                  <a:lnTo>
                    <a:pt x="1429753" y="458482"/>
                  </a:lnTo>
                  <a:lnTo>
                    <a:pt x="1429753" y="426339"/>
                  </a:lnTo>
                  <a:close/>
                </a:path>
                <a:path w="1977389" h="474980">
                  <a:moveTo>
                    <a:pt x="1478864" y="434327"/>
                  </a:moveTo>
                  <a:lnTo>
                    <a:pt x="1470736" y="434327"/>
                  </a:lnTo>
                  <a:lnTo>
                    <a:pt x="1470736" y="442315"/>
                  </a:lnTo>
                  <a:lnTo>
                    <a:pt x="1470736" y="458482"/>
                  </a:lnTo>
                  <a:lnTo>
                    <a:pt x="1462379" y="458482"/>
                  </a:lnTo>
                  <a:lnTo>
                    <a:pt x="1462379" y="466483"/>
                  </a:lnTo>
                  <a:lnTo>
                    <a:pt x="1454264" y="466483"/>
                  </a:lnTo>
                  <a:lnTo>
                    <a:pt x="1454264" y="434327"/>
                  </a:lnTo>
                  <a:lnTo>
                    <a:pt x="1462379" y="434327"/>
                  </a:lnTo>
                  <a:lnTo>
                    <a:pt x="1462379" y="442315"/>
                  </a:lnTo>
                  <a:lnTo>
                    <a:pt x="1470736" y="442315"/>
                  </a:lnTo>
                  <a:lnTo>
                    <a:pt x="1470736" y="434327"/>
                  </a:lnTo>
                  <a:lnTo>
                    <a:pt x="1462379" y="426339"/>
                  </a:lnTo>
                  <a:lnTo>
                    <a:pt x="1451724" y="427837"/>
                  </a:lnTo>
                  <a:lnTo>
                    <a:pt x="1444117" y="432333"/>
                  </a:lnTo>
                  <a:lnTo>
                    <a:pt x="1439557" y="439813"/>
                  </a:lnTo>
                  <a:lnTo>
                    <a:pt x="1438033" y="450303"/>
                  </a:lnTo>
                  <a:lnTo>
                    <a:pt x="1438033" y="466483"/>
                  </a:lnTo>
                  <a:lnTo>
                    <a:pt x="1446149" y="466483"/>
                  </a:lnTo>
                  <a:lnTo>
                    <a:pt x="1446149" y="474472"/>
                  </a:lnTo>
                  <a:lnTo>
                    <a:pt x="1462379" y="474472"/>
                  </a:lnTo>
                  <a:lnTo>
                    <a:pt x="1468488" y="472960"/>
                  </a:lnTo>
                  <a:lnTo>
                    <a:pt x="1473758" y="468452"/>
                  </a:lnTo>
                  <a:lnTo>
                    <a:pt x="1477454" y="460908"/>
                  </a:lnTo>
                  <a:lnTo>
                    <a:pt x="1478864" y="450303"/>
                  </a:lnTo>
                  <a:lnTo>
                    <a:pt x="1478864" y="434327"/>
                  </a:lnTo>
                  <a:close/>
                </a:path>
                <a:path w="1977389" h="474980">
                  <a:moveTo>
                    <a:pt x="1552397" y="442315"/>
                  </a:moveTo>
                  <a:lnTo>
                    <a:pt x="1550873" y="436448"/>
                  </a:lnTo>
                  <a:lnTo>
                    <a:pt x="1546275" y="431330"/>
                  </a:lnTo>
                  <a:lnTo>
                    <a:pt x="1538592" y="427710"/>
                  </a:lnTo>
                  <a:lnTo>
                    <a:pt x="1527797" y="426339"/>
                  </a:lnTo>
                  <a:lnTo>
                    <a:pt x="1519682" y="426339"/>
                  </a:lnTo>
                  <a:lnTo>
                    <a:pt x="1519682" y="434327"/>
                  </a:lnTo>
                  <a:lnTo>
                    <a:pt x="1511566" y="434327"/>
                  </a:lnTo>
                  <a:lnTo>
                    <a:pt x="1511566" y="442315"/>
                  </a:lnTo>
                  <a:lnTo>
                    <a:pt x="1503451" y="442315"/>
                  </a:lnTo>
                  <a:lnTo>
                    <a:pt x="1503451" y="458482"/>
                  </a:lnTo>
                  <a:lnTo>
                    <a:pt x="1519682" y="474472"/>
                  </a:lnTo>
                  <a:lnTo>
                    <a:pt x="1544281" y="474472"/>
                  </a:lnTo>
                  <a:lnTo>
                    <a:pt x="1544281" y="466483"/>
                  </a:lnTo>
                  <a:lnTo>
                    <a:pt x="1552397" y="466483"/>
                  </a:lnTo>
                  <a:lnTo>
                    <a:pt x="1552397" y="458482"/>
                  </a:lnTo>
                  <a:lnTo>
                    <a:pt x="1535912" y="458482"/>
                  </a:lnTo>
                  <a:lnTo>
                    <a:pt x="1535912" y="466483"/>
                  </a:lnTo>
                  <a:lnTo>
                    <a:pt x="1519682" y="466483"/>
                  </a:lnTo>
                  <a:lnTo>
                    <a:pt x="1519682" y="442315"/>
                  </a:lnTo>
                  <a:lnTo>
                    <a:pt x="1527797" y="434327"/>
                  </a:lnTo>
                  <a:lnTo>
                    <a:pt x="1535912" y="434327"/>
                  </a:lnTo>
                  <a:lnTo>
                    <a:pt x="1535912" y="450303"/>
                  </a:lnTo>
                  <a:lnTo>
                    <a:pt x="1552397" y="442315"/>
                  </a:lnTo>
                  <a:close/>
                </a:path>
                <a:path w="1977389" h="474980">
                  <a:moveTo>
                    <a:pt x="1552397" y="144767"/>
                  </a:moveTo>
                  <a:lnTo>
                    <a:pt x="1527797" y="144767"/>
                  </a:lnTo>
                  <a:lnTo>
                    <a:pt x="1527797" y="265391"/>
                  </a:lnTo>
                  <a:lnTo>
                    <a:pt x="1509280" y="225247"/>
                  </a:lnTo>
                  <a:lnTo>
                    <a:pt x="1486979" y="176923"/>
                  </a:lnTo>
                  <a:lnTo>
                    <a:pt x="1485582" y="166281"/>
                  </a:lnTo>
                  <a:lnTo>
                    <a:pt x="1481899" y="157848"/>
                  </a:lnTo>
                  <a:lnTo>
                    <a:pt x="1476705" y="150914"/>
                  </a:lnTo>
                  <a:lnTo>
                    <a:pt x="1470736" y="144767"/>
                  </a:lnTo>
                  <a:lnTo>
                    <a:pt x="1462379" y="144767"/>
                  </a:lnTo>
                  <a:lnTo>
                    <a:pt x="1462379" y="136779"/>
                  </a:lnTo>
                  <a:lnTo>
                    <a:pt x="1454264" y="136779"/>
                  </a:lnTo>
                  <a:lnTo>
                    <a:pt x="1444752" y="138150"/>
                  </a:lnTo>
                  <a:lnTo>
                    <a:pt x="1439024" y="141770"/>
                  </a:lnTo>
                  <a:lnTo>
                    <a:pt x="1434795" y="146888"/>
                  </a:lnTo>
                  <a:lnTo>
                    <a:pt x="1429753" y="152755"/>
                  </a:lnTo>
                  <a:lnTo>
                    <a:pt x="1428470" y="158991"/>
                  </a:lnTo>
                  <a:lnTo>
                    <a:pt x="1425651" y="165912"/>
                  </a:lnTo>
                  <a:lnTo>
                    <a:pt x="1422831" y="174294"/>
                  </a:lnTo>
                  <a:lnTo>
                    <a:pt x="1421561" y="184912"/>
                  </a:lnTo>
                  <a:lnTo>
                    <a:pt x="1421561" y="386003"/>
                  </a:lnTo>
                  <a:lnTo>
                    <a:pt x="1454264" y="386003"/>
                  </a:lnTo>
                  <a:lnTo>
                    <a:pt x="1454264" y="225247"/>
                  </a:lnTo>
                  <a:lnTo>
                    <a:pt x="1503451" y="353847"/>
                  </a:lnTo>
                  <a:lnTo>
                    <a:pt x="1509407" y="364566"/>
                  </a:lnTo>
                  <a:lnTo>
                    <a:pt x="1514614" y="372999"/>
                  </a:lnTo>
                  <a:lnTo>
                    <a:pt x="1518285" y="379882"/>
                  </a:lnTo>
                  <a:lnTo>
                    <a:pt x="1519682" y="386003"/>
                  </a:lnTo>
                  <a:lnTo>
                    <a:pt x="1527797" y="386003"/>
                  </a:lnTo>
                  <a:lnTo>
                    <a:pt x="1527797" y="393992"/>
                  </a:lnTo>
                  <a:lnTo>
                    <a:pt x="1544281" y="393992"/>
                  </a:lnTo>
                  <a:lnTo>
                    <a:pt x="1544281" y="386003"/>
                  </a:lnTo>
                  <a:lnTo>
                    <a:pt x="1552397" y="386003"/>
                  </a:lnTo>
                  <a:lnTo>
                    <a:pt x="1552397" y="265391"/>
                  </a:lnTo>
                  <a:lnTo>
                    <a:pt x="1552397" y="144767"/>
                  </a:lnTo>
                  <a:close/>
                </a:path>
                <a:path w="1977389" h="474980">
                  <a:moveTo>
                    <a:pt x="1593215" y="426339"/>
                  </a:moveTo>
                  <a:lnTo>
                    <a:pt x="1560512" y="426339"/>
                  </a:lnTo>
                  <a:lnTo>
                    <a:pt x="1560512" y="474472"/>
                  </a:lnTo>
                  <a:lnTo>
                    <a:pt x="1593215" y="474472"/>
                  </a:lnTo>
                  <a:lnTo>
                    <a:pt x="1593215" y="466483"/>
                  </a:lnTo>
                  <a:lnTo>
                    <a:pt x="1568627" y="466483"/>
                  </a:lnTo>
                  <a:lnTo>
                    <a:pt x="1568627" y="458482"/>
                  </a:lnTo>
                  <a:lnTo>
                    <a:pt x="1593215" y="458482"/>
                  </a:lnTo>
                  <a:lnTo>
                    <a:pt x="1593215" y="450303"/>
                  </a:lnTo>
                  <a:lnTo>
                    <a:pt x="1568627" y="450303"/>
                  </a:lnTo>
                  <a:lnTo>
                    <a:pt x="1568627" y="434327"/>
                  </a:lnTo>
                  <a:lnTo>
                    <a:pt x="1593215" y="434327"/>
                  </a:lnTo>
                  <a:lnTo>
                    <a:pt x="1593215" y="426339"/>
                  </a:lnTo>
                  <a:close/>
                </a:path>
                <a:path w="1977389" h="474980">
                  <a:moveTo>
                    <a:pt x="1642325" y="426339"/>
                  </a:moveTo>
                  <a:lnTo>
                    <a:pt x="1634045" y="426339"/>
                  </a:lnTo>
                  <a:lnTo>
                    <a:pt x="1634045" y="458482"/>
                  </a:lnTo>
                  <a:lnTo>
                    <a:pt x="1625841" y="442315"/>
                  </a:lnTo>
                  <a:lnTo>
                    <a:pt x="1617726" y="426339"/>
                  </a:lnTo>
                  <a:lnTo>
                    <a:pt x="1601330" y="426339"/>
                  </a:lnTo>
                  <a:lnTo>
                    <a:pt x="1601330" y="474472"/>
                  </a:lnTo>
                  <a:lnTo>
                    <a:pt x="1609610" y="474472"/>
                  </a:lnTo>
                  <a:lnTo>
                    <a:pt x="1609610" y="442315"/>
                  </a:lnTo>
                  <a:lnTo>
                    <a:pt x="1634045" y="474472"/>
                  </a:lnTo>
                  <a:lnTo>
                    <a:pt x="1642325" y="474472"/>
                  </a:lnTo>
                  <a:lnTo>
                    <a:pt x="1642325" y="458482"/>
                  </a:lnTo>
                  <a:lnTo>
                    <a:pt x="1642325" y="426339"/>
                  </a:lnTo>
                  <a:close/>
                </a:path>
                <a:path w="1977389" h="474980">
                  <a:moveTo>
                    <a:pt x="1683156" y="426339"/>
                  </a:moveTo>
                  <a:lnTo>
                    <a:pt x="1650441" y="426339"/>
                  </a:lnTo>
                  <a:lnTo>
                    <a:pt x="1650441" y="434327"/>
                  </a:lnTo>
                  <a:lnTo>
                    <a:pt x="1658556" y="434327"/>
                  </a:lnTo>
                  <a:lnTo>
                    <a:pt x="1658556" y="474472"/>
                  </a:lnTo>
                  <a:lnTo>
                    <a:pt x="1674876" y="474472"/>
                  </a:lnTo>
                  <a:lnTo>
                    <a:pt x="1674876" y="434327"/>
                  </a:lnTo>
                  <a:lnTo>
                    <a:pt x="1683156" y="434327"/>
                  </a:lnTo>
                  <a:lnTo>
                    <a:pt x="1683156" y="426339"/>
                  </a:lnTo>
                  <a:close/>
                </a:path>
                <a:path w="1977389" h="474980">
                  <a:moveTo>
                    <a:pt x="1732089" y="434327"/>
                  </a:moveTo>
                  <a:lnTo>
                    <a:pt x="1723974" y="434327"/>
                  </a:lnTo>
                  <a:lnTo>
                    <a:pt x="1723974" y="426339"/>
                  </a:lnTo>
                  <a:lnTo>
                    <a:pt x="1715858" y="426339"/>
                  </a:lnTo>
                  <a:lnTo>
                    <a:pt x="1715858" y="434327"/>
                  </a:lnTo>
                  <a:lnTo>
                    <a:pt x="1715858" y="450303"/>
                  </a:lnTo>
                  <a:lnTo>
                    <a:pt x="1707502" y="450303"/>
                  </a:lnTo>
                  <a:lnTo>
                    <a:pt x="1707502" y="434327"/>
                  </a:lnTo>
                  <a:lnTo>
                    <a:pt x="1715858" y="434327"/>
                  </a:lnTo>
                  <a:lnTo>
                    <a:pt x="1715858" y="426339"/>
                  </a:lnTo>
                  <a:lnTo>
                    <a:pt x="1691271" y="426339"/>
                  </a:lnTo>
                  <a:lnTo>
                    <a:pt x="1691271" y="474472"/>
                  </a:lnTo>
                  <a:lnTo>
                    <a:pt x="1707502" y="474472"/>
                  </a:lnTo>
                  <a:lnTo>
                    <a:pt x="1707502" y="458482"/>
                  </a:lnTo>
                  <a:lnTo>
                    <a:pt x="1715858" y="458482"/>
                  </a:lnTo>
                  <a:lnTo>
                    <a:pt x="1723974" y="474472"/>
                  </a:lnTo>
                  <a:lnTo>
                    <a:pt x="1732089" y="474472"/>
                  </a:lnTo>
                  <a:lnTo>
                    <a:pt x="1726730" y="458482"/>
                  </a:lnTo>
                  <a:lnTo>
                    <a:pt x="1723974" y="450303"/>
                  </a:lnTo>
                  <a:lnTo>
                    <a:pt x="1732089" y="450303"/>
                  </a:lnTo>
                  <a:lnTo>
                    <a:pt x="1732089" y="434327"/>
                  </a:lnTo>
                  <a:close/>
                </a:path>
                <a:path w="1977389" h="474980">
                  <a:moveTo>
                    <a:pt x="1756689" y="273380"/>
                  </a:moveTo>
                  <a:lnTo>
                    <a:pt x="1750568" y="219151"/>
                  </a:lnTo>
                  <a:lnTo>
                    <a:pt x="1732089" y="176923"/>
                  </a:lnTo>
                  <a:lnTo>
                    <a:pt x="1706587" y="147789"/>
                  </a:lnTo>
                  <a:lnTo>
                    <a:pt x="1699260" y="143738"/>
                  </a:lnTo>
                  <a:lnTo>
                    <a:pt x="1699260" y="242773"/>
                  </a:lnTo>
                  <a:lnTo>
                    <a:pt x="1699260" y="287997"/>
                  </a:lnTo>
                  <a:lnTo>
                    <a:pt x="1698371" y="307619"/>
                  </a:lnTo>
                  <a:lnTo>
                    <a:pt x="1695958" y="324243"/>
                  </a:lnTo>
                  <a:lnTo>
                    <a:pt x="1691271" y="337870"/>
                  </a:lnTo>
                  <a:lnTo>
                    <a:pt x="1689874" y="348361"/>
                  </a:lnTo>
                  <a:lnTo>
                    <a:pt x="1686179" y="355854"/>
                  </a:lnTo>
                  <a:lnTo>
                    <a:pt x="1680921" y="360337"/>
                  </a:lnTo>
                  <a:lnTo>
                    <a:pt x="1674876" y="361848"/>
                  </a:lnTo>
                  <a:lnTo>
                    <a:pt x="1668741" y="360337"/>
                  </a:lnTo>
                  <a:lnTo>
                    <a:pt x="1662620" y="355854"/>
                  </a:lnTo>
                  <a:lnTo>
                    <a:pt x="1656524" y="348361"/>
                  </a:lnTo>
                  <a:lnTo>
                    <a:pt x="1650441" y="337870"/>
                  </a:lnTo>
                  <a:lnTo>
                    <a:pt x="1649171" y="324243"/>
                  </a:lnTo>
                  <a:lnTo>
                    <a:pt x="1646377" y="307619"/>
                  </a:lnTo>
                  <a:lnTo>
                    <a:pt x="1643595" y="287997"/>
                  </a:lnTo>
                  <a:lnTo>
                    <a:pt x="1642325" y="265391"/>
                  </a:lnTo>
                  <a:lnTo>
                    <a:pt x="1643595" y="242773"/>
                  </a:lnTo>
                  <a:lnTo>
                    <a:pt x="1646377" y="223177"/>
                  </a:lnTo>
                  <a:lnTo>
                    <a:pt x="1649171" y="206616"/>
                  </a:lnTo>
                  <a:lnTo>
                    <a:pt x="1650441" y="193090"/>
                  </a:lnTo>
                  <a:lnTo>
                    <a:pt x="1656524" y="182499"/>
                  </a:lnTo>
                  <a:lnTo>
                    <a:pt x="1662620" y="174955"/>
                  </a:lnTo>
                  <a:lnTo>
                    <a:pt x="1668741" y="170434"/>
                  </a:lnTo>
                  <a:lnTo>
                    <a:pt x="1674876" y="168935"/>
                  </a:lnTo>
                  <a:lnTo>
                    <a:pt x="1680921" y="170434"/>
                  </a:lnTo>
                  <a:lnTo>
                    <a:pt x="1686179" y="174955"/>
                  </a:lnTo>
                  <a:lnTo>
                    <a:pt x="1689874" y="182499"/>
                  </a:lnTo>
                  <a:lnTo>
                    <a:pt x="1691271" y="193090"/>
                  </a:lnTo>
                  <a:lnTo>
                    <a:pt x="1695958" y="206616"/>
                  </a:lnTo>
                  <a:lnTo>
                    <a:pt x="1698371" y="223177"/>
                  </a:lnTo>
                  <a:lnTo>
                    <a:pt x="1699260" y="242773"/>
                  </a:lnTo>
                  <a:lnTo>
                    <a:pt x="1699260" y="143738"/>
                  </a:lnTo>
                  <a:lnTo>
                    <a:pt x="1691868" y="139649"/>
                  </a:lnTo>
                  <a:lnTo>
                    <a:pt x="1674876" y="136779"/>
                  </a:lnTo>
                  <a:lnTo>
                    <a:pt x="1656664" y="139534"/>
                  </a:lnTo>
                  <a:lnTo>
                    <a:pt x="1609610" y="168935"/>
                  </a:lnTo>
                  <a:lnTo>
                    <a:pt x="1591208" y="210172"/>
                  </a:lnTo>
                  <a:lnTo>
                    <a:pt x="1585099" y="257390"/>
                  </a:lnTo>
                  <a:lnTo>
                    <a:pt x="1586623" y="286004"/>
                  </a:lnTo>
                  <a:lnTo>
                    <a:pt x="1598866" y="334225"/>
                  </a:lnTo>
                  <a:lnTo>
                    <a:pt x="1623263" y="370319"/>
                  </a:lnTo>
                  <a:lnTo>
                    <a:pt x="1656664" y="391109"/>
                  </a:lnTo>
                  <a:lnTo>
                    <a:pt x="1674876" y="393992"/>
                  </a:lnTo>
                  <a:lnTo>
                    <a:pt x="1691868" y="391236"/>
                  </a:lnTo>
                  <a:lnTo>
                    <a:pt x="1732089" y="361848"/>
                  </a:lnTo>
                  <a:lnTo>
                    <a:pt x="1750568" y="320675"/>
                  </a:lnTo>
                  <a:lnTo>
                    <a:pt x="1755165" y="297395"/>
                  </a:lnTo>
                  <a:lnTo>
                    <a:pt x="1756689" y="273380"/>
                  </a:lnTo>
                  <a:close/>
                </a:path>
                <a:path w="1977389" h="474980">
                  <a:moveTo>
                    <a:pt x="1781035" y="474472"/>
                  </a:moveTo>
                  <a:lnTo>
                    <a:pt x="1778342" y="466483"/>
                  </a:lnTo>
                  <a:lnTo>
                    <a:pt x="1775650" y="458482"/>
                  </a:lnTo>
                  <a:lnTo>
                    <a:pt x="1770189" y="442315"/>
                  </a:lnTo>
                  <a:lnTo>
                    <a:pt x="1764804" y="426339"/>
                  </a:lnTo>
                  <a:lnTo>
                    <a:pt x="1764804" y="458482"/>
                  </a:lnTo>
                  <a:lnTo>
                    <a:pt x="1748574" y="458482"/>
                  </a:lnTo>
                  <a:lnTo>
                    <a:pt x="1756689" y="442315"/>
                  </a:lnTo>
                  <a:lnTo>
                    <a:pt x="1764804" y="458482"/>
                  </a:lnTo>
                  <a:lnTo>
                    <a:pt x="1764804" y="426339"/>
                  </a:lnTo>
                  <a:lnTo>
                    <a:pt x="1756689" y="426339"/>
                  </a:lnTo>
                  <a:lnTo>
                    <a:pt x="1732089" y="474472"/>
                  </a:lnTo>
                  <a:lnTo>
                    <a:pt x="1748574" y="474472"/>
                  </a:lnTo>
                  <a:lnTo>
                    <a:pt x="1748574" y="466483"/>
                  </a:lnTo>
                  <a:lnTo>
                    <a:pt x="1764804" y="466483"/>
                  </a:lnTo>
                  <a:lnTo>
                    <a:pt x="1772920" y="474472"/>
                  </a:lnTo>
                  <a:lnTo>
                    <a:pt x="1781035" y="474472"/>
                  </a:lnTo>
                  <a:close/>
                </a:path>
                <a:path w="1977389" h="474980">
                  <a:moveTo>
                    <a:pt x="1822107" y="466483"/>
                  </a:moveTo>
                  <a:lnTo>
                    <a:pt x="1805622" y="466483"/>
                  </a:lnTo>
                  <a:lnTo>
                    <a:pt x="1805622" y="426339"/>
                  </a:lnTo>
                  <a:lnTo>
                    <a:pt x="1789391" y="426339"/>
                  </a:lnTo>
                  <a:lnTo>
                    <a:pt x="1789391" y="474472"/>
                  </a:lnTo>
                  <a:lnTo>
                    <a:pt x="1822107" y="474472"/>
                  </a:lnTo>
                  <a:lnTo>
                    <a:pt x="1822107" y="466483"/>
                  </a:lnTo>
                  <a:close/>
                </a:path>
                <a:path w="1977389" h="474980">
                  <a:moveTo>
                    <a:pt x="1887283" y="442315"/>
                  </a:moveTo>
                  <a:lnTo>
                    <a:pt x="1862924" y="426339"/>
                  </a:lnTo>
                  <a:lnTo>
                    <a:pt x="1854733" y="426339"/>
                  </a:lnTo>
                  <a:lnTo>
                    <a:pt x="1846453" y="434327"/>
                  </a:lnTo>
                  <a:lnTo>
                    <a:pt x="1846453" y="450303"/>
                  </a:lnTo>
                  <a:lnTo>
                    <a:pt x="1854733" y="450303"/>
                  </a:lnTo>
                  <a:lnTo>
                    <a:pt x="1854733" y="458482"/>
                  </a:lnTo>
                  <a:lnTo>
                    <a:pt x="1871052" y="458482"/>
                  </a:lnTo>
                  <a:lnTo>
                    <a:pt x="1871052" y="466483"/>
                  </a:lnTo>
                  <a:lnTo>
                    <a:pt x="1854733" y="466483"/>
                  </a:lnTo>
                  <a:lnTo>
                    <a:pt x="1854733" y="458482"/>
                  </a:lnTo>
                  <a:lnTo>
                    <a:pt x="1838337" y="458482"/>
                  </a:lnTo>
                  <a:lnTo>
                    <a:pt x="1844446" y="464350"/>
                  </a:lnTo>
                  <a:lnTo>
                    <a:pt x="1850605" y="469468"/>
                  </a:lnTo>
                  <a:lnTo>
                    <a:pt x="1856765" y="473087"/>
                  </a:lnTo>
                  <a:lnTo>
                    <a:pt x="1862924" y="474472"/>
                  </a:lnTo>
                  <a:lnTo>
                    <a:pt x="1879168" y="474472"/>
                  </a:lnTo>
                  <a:lnTo>
                    <a:pt x="1879168" y="466483"/>
                  </a:lnTo>
                  <a:lnTo>
                    <a:pt x="1887283" y="466483"/>
                  </a:lnTo>
                  <a:lnTo>
                    <a:pt x="1887283" y="458482"/>
                  </a:lnTo>
                  <a:lnTo>
                    <a:pt x="1879168" y="450303"/>
                  </a:lnTo>
                  <a:lnTo>
                    <a:pt x="1871052" y="450303"/>
                  </a:lnTo>
                  <a:lnTo>
                    <a:pt x="1862924" y="442315"/>
                  </a:lnTo>
                  <a:lnTo>
                    <a:pt x="1854733" y="442315"/>
                  </a:lnTo>
                  <a:lnTo>
                    <a:pt x="1862924" y="434327"/>
                  </a:lnTo>
                  <a:lnTo>
                    <a:pt x="1871052" y="434327"/>
                  </a:lnTo>
                  <a:lnTo>
                    <a:pt x="1871052" y="442315"/>
                  </a:lnTo>
                  <a:lnTo>
                    <a:pt x="1887283" y="442315"/>
                  </a:lnTo>
                  <a:close/>
                </a:path>
                <a:path w="1977389" h="474980">
                  <a:moveTo>
                    <a:pt x="1936381" y="474472"/>
                  </a:moveTo>
                  <a:lnTo>
                    <a:pt x="1933663" y="466483"/>
                  </a:lnTo>
                  <a:lnTo>
                    <a:pt x="1930946" y="458482"/>
                  </a:lnTo>
                  <a:lnTo>
                    <a:pt x="1925434" y="442315"/>
                  </a:lnTo>
                  <a:lnTo>
                    <a:pt x="1919986" y="426339"/>
                  </a:lnTo>
                  <a:lnTo>
                    <a:pt x="1919986" y="458482"/>
                  </a:lnTo>
                  <a:lnTo>
                    <a:pt x="1903679" y="458482"/>
                  </a:lnTo>
                  <a:lnTo>
                    <a:pt x="1911870" y="442315"/>
                  </a:lnTo>
                  <a:lnTo>
                    <a:pt x="1919986" y="458482"/>
                  </a:lnTo>
                  <a:lnTo>
                    <a:pt x="1919986" y="426339"/>
                  </a:lnTo>
                  <a:lnTo>
                    <a:pt x="1903679" y="426339"/>
                  </a:lnTo>
                  <a:lnTo>
                    <a:pt x="1887283" y="474472"/>
                  </a:lnTo>
                  <a:lnTo>
                    <a:pt x="1895563" y="474472"/>
                  </a:lnTo>
                  <a:lnTo>
                    <a:pt x="1903679" y="466483"/>
                  </a:lnTo>
                  <a:lnTo>
                    <a:pt x="1919986" y="466483"/>
                  </a:lnTo>
                  <a:lnTo>
                    <a:pt x="1919986" y="474472"/>
                  </a:lnTo>
                  <a:lnTo>
                    <a:pt x="1936381" y="474472"/>
                  </a:lnTo>
                  <a:close/>
                </a:path>
                <a:path w="1977389" h="474980">
                  <a:moveTo>
                    <a:pt x="1977212" y="434327"/>
                  </a:moveTo>
                  <a:lnTo>
                    <a:pt x="1969096" y="426339"/>
                  </a:lnTo>
                  <a:lnTo>
                    <a:pt x="1952612" y="426339"/>
                  </a:lnTo>
                  <a:lnTo>
                    <a:pt x="1944497" y="434327"/>
                  </a:lnTo>
                  <a:lnTo>
                    <a:pt x="1936381" y="434327"/>
                  </a:lnTo>
                  <a:lnTo>
                    <a:pt x="1936381" y="442315"/>
                  </a:lnTo>
                  <a:lnTo>
                    <a:pt x="1944497" y="450303"/>
                  </a:lnTo>
                  <a:lnTo>
                    <a:pt x="1952612" y="450303"/>
                  </a:lnTo>
                  <a:lnTo>
                    <a:pt x="1952612" y="458482"/>
                  </a:lnTo>
                  <a:lnTo>
                    <a:pt x="1969096" y="458482"/>
                  </a:lnTo>
                  <a:lnTo>
                    <a:pt x="1969096" y="466483"/>
                  </a:lnTo>
                  <a:lnTo>
                    <a:pt x="1952612" y="466483"/>
                  </a:lnTo>
                  <a:lnTo>
                    <a:pt x="1952612" y="458482"/>
                  </a:lnTo>
                  <a:lnTo>
                    <a:pt x="1936381" y="458482"/>
                  </a:lnTo>
                  <a:lnTo>
                    <a:pt x="1941334" y="464350"/>
                  </a:lnTo>
                  <a:lnTo>
                    <a:pt x="1945551" y="469468"/>
                  </a:lnTo>
                  <a:lnTo>
                    <a:pt x="1951329" y="473087"/>
                  </a:lnTo>
                  <a:lnTo>
                    <a:pt x="1960981" y="474472"/>
                  </a:lnTo>
                  <a:lnTo>
                    <a:pt x="1969096" y="474472"/>
                  </a:lnTo>
                  <a:lnTo>
                    <a:pt x="1977212" y="466483"/>
                  </a:lnTo>
                  <a:lnTo>
                    <a:pt x="1977212" y="450303"/>
                  </a:lnTo>
                  <a:lnTo>
                    <a:pt x="1960981" y="450303"/>
                  </a:lnTo>
                  <a:lnTo>
                    <a:pt x="1960981" y="442315"/>
                  </a:lnTo>
                  <a:lnTo>
                    <a:pt x="1952612" y="442315"/>
                  </a:lnTo>
                  <a:lnTo>
                    <a:pt x="1952612" y="434327"/>
                  </a:lnTo>
                  <a:lnTo>
                    <a:pt x="1960981" y="434327"/>
                  </a:lnTo>
                  <a:lnTo>
                    <a:pt x="1969096" y="442315"/>
                  </a:lnTo>
                  <a:lnTo>
                    <a:pt x="1977212" y="442315"/>
                  </a:lnTo>
                  <a:lnTo>
                    <a:pt x="1977212" y="434327"/>
                  </a:lnTo>
                  <a:close/>
                </a:path>
              </a:pathLst>
            </a:custGeom>
            <a:solidFill>
              <a:srgbClr val="340D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863783" y="2435982"/>
            <a:ext cx="1906270" cy="702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baseline="-1893" sz="6600" spc="-855" b="1" i="1">
                <a:solidFill>
                  <a:srgbClr val="340D6F"/>
                </a:solidFill>
                <a:latin typeface="Cambria"/>
                <a:cs typeface="Cambria"/>
              </a:rPr>
              <a:t>P</a:t>
            </a:r>
            <a:r>
              <a:rPr dirty="0" baseline="-1893" sz="6600" spc="-1357" b="1" i="1">
                <a:solidFill>
                  <a:srgbClr val="340D6F"/>
                </a:solidFill>
                <a:latin typeface="Cambria"/>
                <a:cs typeface="Cambria"/>
              </a:rPr>
              <a:t>o</a:t>
            </a:r>
            <a:r>
              <a:rPr dirty="0" baseline="-1893" sz="6600" spc="-397" b="1" i="1">
                <a:solidFill>
                  <a:srgbClr val="340D6F"/>
                </a:solidFill>
                <a:latin typeface="Cambria"/>
                <a:cs typeface="Cambria"/>
              </a:rPr>
              <a:t>l</a:t>
            </a:r>
            <a:r>
              <a:rPr dirty="0" baseline="-1893" sz="6600" spc="-817" b="1" i="1">
                <a:solidFill>
                  <a:srgbClr val="340D6F"/>
                </a:solidFill>
                <a:latin typeface="Cambria"/>
                <a:cs typeface="Cambria"/>
              </a:rPr>
              <a:t>i</a:t>
            </a:r>
            <a:r>
              <a:rPr dirty="0" sz="4300" spc="-615">
                <a:solidFill>
                  <a:srgbClr val="340D6F"/>
                </a:solidFill>
                <a:latin typeface="Trebuchet MS"/>
                <a:cs typeface="Trebuchet MS"/>
              </a:rPr>
              <a:t>A</a:t>
            </a:r>
            <a:r>
              <a:rPr dirty="0" sz="4300" spc="-944">
                <a:solidFill>
                  <a:srgbClr val="340D6F"/>
                </a:solidFill>
                <a:latin typeface="Trebuchet MS"/>
                <a:cs typeface="Trebuchet MS"/>
              </a:rPr>
              <a:t>n</a:t>
            </a:r>
            <a:r>
              <a:rPr dirty="0" sz="4300" spc="-860">
                <a:solidFill>
                  <a:srgbClr val="340D6F"/>
                </a:solidFill>
                <a:latin typeface="Trebuchet MS"/>
                <a:cs typeface="Trebuchet MS"/>
              </a:rPr>
              <a:t>d</a:t>
            </a:r>
            <a:r>
              <a:rPr dirty="0" sz="4300" spc="-450">
                <a:solidFill>
                  <a:srgbClr val="340D6F"/>
                </a:solidFill>
                <a:latin typeface="Trebuchet MS"/>
                <a:cs typeface="Trebuchet MS"/>
              </a:rPr>
              <a:t>i</a:t>
            </a:r>
            <a:r>
              <a:rPr dirty="0" sz="4300" spc="-944">
                <a:solidFill>
                  <a:srgbClr val="340D6F"/>
                </a:solidFill>
                <a:latin typeface="Trebuchet MS"/>
                <a:cs typeface="Trebuchet MS"/>
              </a:rPr>
              <a:t>n</a:t>
            </a:r>
            <a:r>
              <a:rPr dirty="0" sz="4300" spc="-120">
                <a:solidFill>
                  <a:srgbClr val="340D6F"/>
                </a:solidFill>
                <a:latin typeface="Trebuchet MS"/>
                <a:cs typeface="Trebuchet MS"/>
              </a:rPr>
              <a:t>o</a:t>
            </a:r>
            <a:endParaRPr sz="4300">
              <a:latin typeface="Trebuchet MS"/>
              <a:cs typeface="Trebuchet MS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072461" y="1910843"/>
            <a:ext cx="1838325" cy="1109980"/>
            <a:chOff x="3072461" y="1910843"/>
            <a:chExt cx="1838325" cy="1109980"/>
          </a:xfrm>
        </p:grpSpPr>
        <p:sp>
          <p:nvSpPr>
            <p:cNvPr id="18" name="object 18" descr=""/>
            <p:cNvSpPr/>
            <p:nvPr/>
          </p:nvSpPr>
          <p:spPr>
            <a:xfrm>
              <a:off x="3579149" y="2634539"/>
              <a:ext cx="1078865" cy="386080"/>
            </a:xfrm>
            <a:custGeom>
              <a:avLst/>
              <a:gdLst/>
              <a:ahLst/>
              <a:cxnLst/>
              <a:rect l="l" t="t" r="r" b="b"/>
              <a:pathLst>
                <a:path w="1078864" h="386080">
                  <a:moveTo>
                    <a:pt x="155187" y="24159"/>
                  </a:moveTo>
                  <a:lnTo>
                    <a:pt x="81643" y="24159"/>
                  </a:lnTo>
                  <a:lnTo>
                    <a:pt x="0" y="378020"/>
                  </a:lnTo>
                  <a:lnTo>
                    <a:pt x="32701" y="378020"/>
                  </a:lnTo>
                  <a:lnTo>
                    <a:pt x="57075" y="273380"/>
                  </a:lnTo>
                  <a:lnTo>
                    <a:pt x="218524" y="273380"/>
                  </a:lnTo>
                  <a:lnTo>
                    <a:pt x="206293" y="225253"/>
                  </a:lnTo>
                  <a:lnTo>
                    <a:pt x="73519" y="225253"/>
                  </a:lnTo>
                  <a:lnTo>
                    <a:pt x="97884" y="104632"/>
                  </a:lnTo>
                  <a:lnTo>
                    <a:pt x="175638" y="104632"/>
                  </a:lnTo>
                  <a:lnTo>
                    <a:pt x="155187" y="24159"/>
                  </a:lnTo>
                  <a:close/>
                </a:path>
                <a:path w="1078864" h="386080">
                  <a:moveTo>
                    <a:pt x="218524" y="273380"/>
                  </a:moveTo>
                  <a:lnTo>
                    <a:pt x="147070" y="273380"/>
                  </a:lnTo>
                  <a:lnTo>
                    <a:pt x="171582" y="378020"/>
                  </a:lnTo>
                  <a:lnTo>
                    <a:pt x="245118" y="378020"/>
                  </a:lnTo>
                  <a:lnTo>
                    <a:pt x="218524" y="273380"/>
                  </a:lnTo>
                  <a:close/>
                </a:path>
                <a:path w="1078864" h="386080">
                  <a:moveTo>
                    <a:pt x="175638" y="104632"/>
                  </a:moveTo>
                  <a:lnTo>
                    <a:pt x="97884" y="104632"/>
                  </a:lnTo>
                  <a:lnTo>
                    <a:pt x="130594" y="225253"/>
                  </a:lnTo>
                  <a:lnTo>
                    <a:pt x="206293" y="225253"/>
                  </a:lnTo>
                  <a:lnTo>
                    <a:pt x="175638" y="104632"/>
                  </a:lnTo>
                  <a:close/>
                </a:path>
                <a:path w="1078864" h="386080">
                  <a:moveTo>
                    <a:pt x="354529" y="225253"/>
                  </a:moveTo>
                  <a:lnTo>
                    <a:pt x="294060" y="225253"/>
                  </a:lnTo>
                  <a:lnTo>
                    <a:pt x="351363" y="353853"/>
                  </a:lnTo>
                  <a:lnTo>
                    <a:pt x="352631" y="361002"/>
                  </a:lnTo>
                  <a:lnTo>
                    <a:pt x="355421" y="368935"/>
                  </a:lnTo>
                  <a:lnTo>
                    <a:pt x="358211" y="375368"/>
                  </a:lnTo>
                  <a:lnTo>
                    <a:pt x="359479" y="378020"/>
                  </a:lnTo>
                  <a:lnTo>
                    <a:pt x="367596" y="386007"/>
                  </a:lnTo>
                  <a:lnTo>
                    <a:pt x="384072" y="386007"/>
                  </a:lnTo>
                  <a:lnTo>
                    <a:pt x="392189" y="378020"/>
                  </a:lnTo>
                  <a:lnTo>
                    <a:pt x="392189" y="257399"/>
                  </a:lnTo>
                  <a:lnTo>
                    <a:pt x="367596" y="257399"/>
                  </a:lnTo>
                  <a:lnTo>
                    <a:pt x="354529" y="225253"/>
                  </a:lnTo>
                  <a:close/>
                </a:path>
                <a:path w="1078864" h="386080">
                  <a:moveTo>
                    <a:pt x="310293" y="136786"/>
                  </a:moveTo>
                  <a:lnTo>
                    <a:pt x="294060" y="136786"/>
                  </a:lnTo>
                  <a:lnTo>
                    <a:pt x="287969" y="136911"/>
                  </a:lnTo>
                  <a:lnTo>
                    <a:pt x="281855" y="137784"/>
                  </a:lnTo>
                  <a:lnTo>
                    <a:pt x="275695" y="140155"/>
                  </a:lnTo>
                  <a:lnTo>
                    <a:pt x="269467" y="144772"/>
                  </a:lnTo>
                  <a:lnTo>
                    <a:pt x="269467" y="378020"/>
                  </a:lnTo>
                  <a:lnTo>
                    <a:pt x="294060" y="378020"/>
                  </a:lnTo>
                  <a:lnTo>
                    <a:pt x="294060" y="225253"/>
                  </a:lnTo>
                  <a:lnTo>
                    <a:pt x="354529" y="225253"/>
                  </a:lnTo>
                  <a:lnTo>
                    <a:pt x="334886" y="176926"/>
                  </a:lnTo>
                  <a:lnTo>
                    <a:pt x="310293" y="144772"/>
                  </a:lnTo>
                  <a:lnTo>
                    <a:pt x="310293" y="136786"/>
                  </a:lnTo>
                  <a:close/>
                </a:path>
                <a:path w="1078864" h="386080">
                  <a:moveTo>
                    <a:pt x="392189" y="144772"/>
                  </a:moveTo>
                  <a:lnTo>
                    <a:pt x="367596" y="144772"/>
                  </a:lnTo>
                  <a:lnTo>
                    <a:pt x="367596" y="257399"/>
                  </a:lnTo>
                  <a:lnTo>
                    <a:pt x="392189" y="257399"/>
                  </a:lnTo>
                  <a:lnTo>
                    <a:pt x="392189" y="144772"/>
                  </a:lnTo>
                  <a:close/>
                </a:path>
                <a:path w="1078864" h="386080">
                  <a:moveTo>
                    <a:pt x="596481" y="0"/>
                  </a:moveTo>
                  <a:lnTo>
                    <a:pt x="539178" y="0"/>
                  </a:lnTo>
                  <a:lnTo>
                    <a:pt x="539178" y="144772"/>
                  </a:lnTo>
                  <a:lnTo>
                    <a:pt x="531062" y="144772"/>
                  </a:lnTo>
                  <a:lnTo>
                    <a:pt x="488115" y="151789"/>
                  </a:lnTo>
                  <a:lnTo>
                    <a:pt x="457526" y="176926"/>
                  </a:lnTo>
                  <a:lnTo>
                    <a:pt x="439122" y="212172"/>
                  </a:lnTo>
                  <a:lnTo>
                    <a:pt x="433015" y="265394"/>
                  </a:lnTo>
                  <a:lnTo>
                    <a:pt x="434539" y="289255"/>
                  </a:lnTo>
                  <a:lnTo>
                    <a:pt x="446780" y="330990"/>
                  </a:lnTo>
                  <a:lnTo>
                    <a:pt x="484057" y="371003"/>
                  </a:lnTo>
                  <a:lnTo>
                    <a:pt x="522945" y="378020"/>
                  </a:lnTo>
                  <a:lnTo>
                    <a:pt x="596481" y="378020"/>
                  </a:lnTo>
                  <a:lnTo>
                    <a:pt x="596481" y="345866"/>
                  </a:lnTo>
                  <a:lnTo>
                    <a:pt x="539178" y="345866"/>
                  </a:lnTo>
                  <a:lnTo>
                    <a:pt x="527092" y="344366"/>
                  </a:lnTo>
                  <a:lnTo>
                    <a:pt x="493660" y="312808"/>
                  </a:lnTo>
                  <a:lnTo>
                    <a:pt x="490363" y="279888"/>
                  </a:lnTo>
                  <a:lnTo>
                    <a:pt x="490363" y="239407"/>
                  </a:lnTo>
                  <a:lnTo>
                    <a:pt x="498352" y="193099"/>
                  </a:lnTo>
                  <a:lnTo>
                    <a:pt x="539178" y="176926"/>
                  </a:lnTo>
                  <a:lnTo>
                    <a:pt x="596481" y="176926"/>
                  </a:lnTo>
                  <a:lnTo>
                    <a:pt x="596481" y="0"/>
                  </a:lnTo>
                  <a:close/>
                </a:path>
                <a:path w="1078864" h="386080">
                  <a:moveTo>
                    <a:pt x="596481" y="176926"/>
                  </a:moveTo>
                  <a:lnTo>
                    <a:pt x="539178" y="176926"/>
                  </a:lnTo>
                  <a:lnTo>
                    <a:pt x="539178" y="345866"/>
                  </a:lnTo>
                  <a:lnTo>
                    <a:pt x="596481" y="345866"/>
                  </a:lnTo>
                  <a:lnTo>
                    <a:pt x="596481" y="176926"/>
                  </a:lnTo>
                  <a:close/>
                </a:path>
                <a:path w="1078864" h="386080">
                  <a:moveTo>
                    <a:pt x="694366" y="144772"/>
                  </a:moveTo>
                  <a:lnTo>
                    <a:pt x="645423" y="144772"/>
                  </a:lnTo>
                  <a:lnTo>
                    <a:pt x="645423" y="378020"/>
                  </a:lnTo>
                  <a:lnTo>
                    <a:pt x="694366" y="378020"/>
                  </a:lnTo>
                  <a:lnTo>
                    <a:pt x="694366" y="144772"/>
                  </a:lnTo>
                  <a:close/>
                </a:path>
                <a:path w="1078864" h="386080">
                  <a:moveTo>
                    <a:pt x="686249" y="8178"/>
                  </a:moveTo>
                  <a:lnTo>
                    <a:pt x="669935" y="8178"/>
                  </a:lnTo>
                  <a:lnTo>
                    <a:pt x="663754" y="8303"/>
                  </a:lnTo>
                  <a:lnTo>
                    <a:pt x="657618" y="9177"/>
                  </a:lnTo>
                  <a:lnTo>
                    <a:pt x="651513" y="11551"/>
                  </a:lnTo>
                  <a:lnTo>
                    <a:pt x="645423" y="16172"/>
                  </a:lnTo>
                  <a:lnTo>
                    <a:pt x="644155" y="23441"/>
                  </a:lnTo>
                  <a:lnTo>
                    <a:pt x="638575" y="41049"/>
                  </a:lnTo>
                  <a:lnTo>
                    <a:pt x="637307" y="48318"/>
                  </a:lnTo>
                  <a:lnTo>
                    <a:pt x="638575" y="54316"/>
                  </a:lnTo>
                  <a:lnTo>
                    <a:pt x="644155" y="66380"/>
                  </a:lnTo>
                  <a:lnTo>
                    <a:pt x="645423" y="72486"/>
                  </a:lnTo>
                  <a:lnTo>
                    <a:pt x="651513" y="78351"/>
                  </a:lnTo>
                  <a:lnTo>
                    <a:pt x="657618" y="83467"/>
                  </a:lnTo>
                  <a:lnTo>
                    <a:pt x="663754" y="87086"/>
                  </a:lnTo>
                  <a:lnTo>
                    <a:pt x="669935" y="88459"/>
                  </a:lnTo>
                  <a:lnTo>
                    <a:pt x="678133" y="88459"/>
                  </a:lnTo>
                  <a:lnTo>
                    <a:pt x="686249" y="80472"/>
                  </a:lnTo>
                  <a:lnTo>
                    <a:pt x="686249" y="72486"/>
                  </a:lnTo>
                  <a:lnTo>
                    <a:pt x="690942" y="69834"/>
                  </a:lnTo>
                  <a:lnTo>
                    <a:pt x="693351" y="63400"/>
                  </a:lnTo>
                  <a:lnTo>
                    <a:pt x="694239" y="55467"/>
                  </a:lnTo>
                  <a:lnTo>
                    <a:pt x="694239" y="41049"/>
                  </a:lnTo>
                  <a:lnTo>
                    <a:pt x="693351" y="32245"/>
                  </a:lnTo>
                  <a:lnTo>
                    <a:pt x="690942" y="23441"/>
                  </a:lnTo>
                  <a:lnTo>
                    <a:pt x="686249" y="16172"/>
                  </a:lnTo>
                  <a:lnTo>
                    <a:pt x="686249" y="8178"/>
                  </a:lnTo>
                  <a:close/>
                </a:path>
                <a:path w="1078864" h="386080">
                  <a:moveTo>
                    <a:pt x="833407" y="225253"/>
                  </a:moveTo>
                  <a:lnTo>
                    <a:pt x="767901" y="225253"/>
                  </a:lnTo>
                  <a:lnTo>
                    <a:pt x="825123" y="353853"/>
                  </a:lnTo>
                  <a:lnTo>
                    <a:pt x="829945" y="361002"/>
                  </a:lnTo>
                  <a:lnTo>
                    <a:pt x="833269" y="368935"/>
                  </a:lnTo>
                  <a:lnTo>
                    <a:pt x="836639" y="375368"/>
                  </a:lnTo>
                  <a:lnTo>
                    <a:pt x="841599" y="378020"/>
                  </a:lnTo>
                  <a:lnTo>
                    <a:pt x="841599" y="386007"/>
                  </a:lnTo>
                  <a:lnTo>
                    <a:pt x="865948" y="386007"/>
                  </a:lnTo>
                  <a:lnTo>
                    <a:pt x="865948" y="378020"/>
                  </a:lnTo>
                  <a:lnTo>
                    <a:pt x="870641" y="371871"/>
                  </a:lnTo>
                  <a:lnTo>
                    <a:pt x="873050" y="364938"/>
                  </a:lnTo>
                  <a:lnTo>
                    <a:pt x="873938" y="356508"/>
                  </a:lnTo>
                  <a:lnTo>
                    <a:pt x="874065" y="257399"/>
                  </a:lnTo>
                  <a:lnTo>
                    <a:pt x="849715" y="257399"/>
                  </a:lnTo>
                  <a:lnTo>
                    <a:pt x="833407" y="225253"/>
                  </a:lnTo>
                  <a:close/>
                </a:path>
                <a:path w="1078864" h="386080">
                  <a:moveTo>
                    <a:pt x="767901" y="136786"/>
                  </a:moveTo>
                  <a:lnTo>
                    <a:pt x="751587" y="136786"/>
                  </a:lnTo>
                  <a:lnTo>
                    <a:pt x="751587" y="144772"/>
                  </a:lnTo>
                  <a:lnTo>
                    <a:pt x="746895" y="152171"/>
                  </a:lnTo>
                  <a:lnTo>
                    <a:pt x="744485" y="161851"/>
                  </a:lnTo>
                  <a:lnTo>
                    <a:pt x="743597" y="173026"/>
                  </a:lnTo>
                  <a:lnTo>
                    <a:pt x="743471" y="378020"/>
                  </a:lnTo>
                  <a:lnTo>
                    <a:pt x="767901" y="378020"/>
                  </a:lnTo>
                  <a:lnTo>
                    <a:pt x="767901" y="225253"/>
                  </a:lnTo>
                  <a:lnTo>
                    <a:pt x="833407" y="225253"/>
                  </a:lnTo>
                  <a:lnTo>
                    <a:pt x="808890" y="176926"/>
                  </a:lnTo>
                  <a:lnTo>
                    <a:pt x="803930" y="166284"/>
                  </a:lnTo>
                  <a:lnTo>
                    <a:pt x="800560" y="157854"/>
                  </a:lnTo>
                  <a:lnTo>
                    <a:pt x="797236" y="150922"/>
                  </a:lnTo>
                  <a:lnTo>
                    <a:pt x="792413" y="144772"/>
                  </a:lnTo>
                  <a:lnTo>
                    <a:pt x="786323" y="140155"/>
                  </a:lnTo>
                  <a:lnTo>
                    <a:pt x="780218" y="137784"/>
                  </a:lnTo>
                  <a:lnTo>
                    <a:pt x="774082" y="136911"/>
                  </a:lnTo>
                  <a:lnTo>
                    <a:pt x="767901" y="136786"/>
                  </a:lnTo>
                  <a:close/>
                </a:path>
                <a:path w="1078864" h="386080">
                  <a:moveTo>
                    <a:pt x="874065" y="144772"/>
                  </a:moveTo>
                  <a:lnTo>
                    <a:pt x="849715" y="144772"/>
                  </a:lnTo>
                  <a:lnTo>
                    <a:pt x="849715" y="257399"/>
                  </a:lnTo>
                  <a:lnTo>
                    <a:pt x="874065" y="257399"/>
                  </a:lnTo>
                  <a:lnTo>
                    <a:pt x="874065" y="144772"/>
                  </a:lnTo>
                  <a:close/>
                </a:path>
                <a:path w="1078864" h="386080">
                  <a:moveTo>
                    <a:pt x="996705" y="136786"/>
                  </a:moveTo>
                  <a:lnTo>
                    <a:pt x="957949" y="143800"/>
                  </a:lnTo>
                  <a:lnTo>
                    <a:pt x="920676" y="187309"/>
                  </a:lnTo>
                  <a:lnTo>
                    <a:pt x="908334" y="230040"/>
                  </a:lnTo>
                  <a:lnTo>
                    <a:pt x="906774" y="257399"/>
                  </a:lnTo>
                  <a:lnTo>
                    <a:pt x="908334" y="281390"/>
                  </a:lnTo>
                  <a:lnTo>
                    <a:pt x="920676" y="326373"/>
                  </a:lnTo>
                  <a:lnTo>
                    <a:pt x="945046" y="362331"/>
                  </a:lnTo>
                  <a:lnTo>
                    <a:pt x="978461" y="383132"/>
                  </a:lnTo>
                  <a:lnTo>
                    <a:pt x="996705" y="386007"/>
                  </a:lnTo>
                  <a:lnTo>
                    <a:pt x="1013717" y="384381"/>
                  </a:lnTo>
                  <a:lnTo>
                    <a:pt x="1028400" y="378993"/>
                  </a:lnTo>
                  <a:lnTo>
                    <a:pt x="1041562" y="369073"/>
                  </a:lnTo>
                  <a:lnTo>
                    <a:pt x="1054008" y="353853"/>
                  </a:lnTo>
                  <a:lnTo>
                    <a:pt x="996705" y="353853"/>
                  </a:lnTo>
                  <a:lnTo>
                    <a:pt x="990615" y="352352"/>
                  </a:lnTo>
                  <a:lnTo>
                    <a:pt x="984510" y="347838"/>
                  </a:lnTo>
                  <a:lnTo>
                    <a:pt x="978375" y="340291"/>
                  </a:lnTo>
                  <a:lnTo>
                    <a:pt x="972193" y="329694"/>
                  </a:lnTo>
                  <a:lnTo>
                    <a:pt x="970925" y="316177"/>
                  </a:lnTo>
                  <a:lnTo>
                    <a:pt x="968135" y="299611"/>
                  </a:lnTo>
                  <a:lnTo>
                    <a:pt x="965345" y="280013"/>
                  </a:lnTo>
                  <a:lnTo>
                    <a:pt x="964077" y="257399"/>
                  </a:lnTo>
                  <a:lnTo>
                    <a:pt x="965345" y="236038"/>
                  </a:lnTo>
                  <a:lnTo>
                    <a:pt x="968135" y="219187"/>
                  </a:lnTo>
                  <a:lnTo>
                    <a:pt x="970925" y="205367"/>
                  </a:lnTo>
                  <a:lnTo>
                    <a:pt x="972193" y="193099"/>
                  </a:lnTo>
                  <a:lnTo>
                    <a:pt x="977106" y="182501"/>
                  </a:lnTo>
                  <a:lnTo>
                    <a:pt x="980452" y="174955"/>
                  </a:lnTo>
                  <a:lnTo>
                    <a:pt x="983767" y="170440"/>
                  </a:lnTo>
                  <a:lnTo>
                    <a:pt x="988589" y="168940"/>
                  </a:lnTo>
                  <a:lnTo>
                    <a:pt x="1047406" y="168940"/>
                  </a:lnTo>
                  <a:lnTo>
                    <a:pt x="1040397" y="160462"/>
                  </a:lnTo>
                  <a:lnTo>
                    <a:pt x="1025296" y="147796"/>
                  </a:lnTo>
                  <a:lnTo>
                    <a:pt x="1010224" y="139660"/>
                  </a:lnTo>
                  <a:lnTo>
                    <a:pt x="996705" y="136786"/>
                  </a:lnTo>
                  <a:close/>
                </a:path>
                <a:path w="1078864" h="386080">
                  <a:moveTo>
                    <a:pt x="1047406" y="168940"/>
                  </a:moveTo>
                  <a:lnTo>
                    <a:pt x="988589" y="168940"/>
                  </a:lnTo>
                  <a:lnTo>
                    <a:pt x="998102" y="170440"/>
                  </a:lnTo>
                  <a:lnTo>
                    <a:pt x="1003817" y="174955"/>
                  </a:lnTo>
                  <a:lnTo>
                    <a:pt x="1008026" y="182501"/>
                  </a:lnTo>
                  <a:lnTo>
                    <a:pt x="1013019" y="193099"/>
                  </a:lnTo>
                  <a:lnTo>
                    <a:pt x="1014313" y="206615"/>
                  </a:lnTo>
                  <a:lnTo>
                    <a:pt x="1017159" y="223182"/>
                  </a:lnTo>
                  <a:lnTo>
                    <a:pt x="1020005" y="242780"/>
                  </a:lnTo>
                  <a:lnTo>
                    <a:pt x="1021298" y="265394"/>
                  </a:lnTo>
                  <a:lnTo>
                    <a:pt x="1020005" y="286755"/>
                  </a:lnTo>
                  <a:lnTo>
                    <a:pt x="1017159" y="303605"/>
                  </a:lnTo>
                  <a:lnTo>
                    <a:pt x="1014313" y="317425"/>
                  </a:lnTo>
                  <a:lnTo>
                    <a:pt x="1013019" y="329694"/>
                  </a:lnTo>
                  <a:lnTo>
                    <a:pt x="1008153" y="340291"/>
                  </a:lnTo>
                  <a:lnTo>
                    <a:pt x="1004832" y="347838"/>
                  </a:lnTo>
                  <a:lnTo>
                    <a:pt x="1001526" y="352352"/>
                  </a:lnTo>
                  <a:lnTo>
                    <a:pt x="996705" y="353853"/>
                  </a:lnTo>
                  <a:lnTo>
                    <a:pt x="1054008" y="353853"/>
                  </a:lnTo>
                  <a:lnTo>
                    <a:pt x="1064661" y="335484"/>
                  </a:lnTo>
                  <a:lnTo>
                    <a:pt x="1072270" y="315616"/>
                  </a:lnTo>
                  <a:lnTo>
                    <a:pt x="1076835" y="292752"/>
                  </a:lnTo>
                  <a:lnTo>
                    <a:pt x="1078357" y="265394"/>
                  </a:lnTo>
                  <a:lnTo>
                    <a:pt x="1076835" y="241403"/>
                  </a:lnTo>
                  <a:lnTo>
                    <a:pt x="1072270" y="218162"/>
                  </a:lnTo>
                  <a:lnTo>
                    <a:pt x="1064661" y="196420"/>
                  </a:lnTo>
                  <a:lnTo>
                    <a:pt x="1054008" y="176926"/>
                  </a:lnTo>
                  <a:lnTo>
                    <a:pt x="1047406" y="168940"/>
                  </a:lnTo>
                  <a:close/>
                </a:path>
              </a:pathLst>
            </a:custGeom>
            <a:solidFill>
              <a:srgbClr val="F4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8333" y="2924092"/>
              <a:ext cx="212408" cy="8846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2461" y="1910843"/>
              <a:ext cx="661875" cy="643414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033068" y="4534941"/>
            <a:ext cx="5703570" cy="766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0" marR="5080" indent="-2096135">
              <a:lnSpc>
                <a:spcPct val="1105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MANUAL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DE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MECANICA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Y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ELECTRICIDAD </a:t>
            </a:r>
            <a:r>
              <a:rPr dirty="0" sz="2200" b="1">
                <a:latin typeface="Arial"/>
                <a:cs typeface="Arial"/>
              </a:rPr>
              <a:t>DE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MOTOS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3364" y="5744209"/>
            <a:ext cx="2185669" cy="1639570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1939798" y="7779257"/>
            <a:ext cx="3888740" cy="741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latin typeface="Arial"/>
                <a:cs typeface="Arial"/>
              </a:rPr>
              <a:t>MODULO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DE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ELECTRICIDAD</a:t>
            </a:r>
            <a:endParaRPr sz="22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1315"/>
              </a:spcBef>
            </a:pPr>
            <a:r>
              <a:rPr dirty="0" sz="1400" b="1">
                <a:latin typeface="Arial"/>
                <a:cs typeface="Arial"/>
              </a:rPr>
              <a:t>BOGOTA,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993393"/>
            <a:ext cx="5913755" cy="810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ENCENDIDO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DESCARGA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UN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CONDENSADOR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(CDI)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denominado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CDI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(Condensador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Discharge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Ignition),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mejora </a:t>
            </a:r>
            <a:r>
              <a:rPr dirty="0" sz="1000">
                <a:latin typeface="Arial"/>
                <a:cs typeface="Arial"/>
              </a:rPr>
              <a:t>importante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totalmente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tanto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sujeto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desgaste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desajuste.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ahí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funcionamiento.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030" y="1941829"/>
            <a:ext cx="5512435" cy="395477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88288" y="6010427"/>
            <a:ext cx="5995670" cy="2924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condensador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rectificador.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condensador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serie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interpone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tristor,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variedad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semiconductor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impulso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suficiente.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impulso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le </a:t>
            </a:r>
            <a:r>
              <a:rPr dirty="0" sz="1000">
                <a:latin typeface="Arial"/>
                <a:cs typeface="Arial"/>
              </a:rPr>
              <a:t>será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dado en el momento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deseado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un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 </a:t>
            </a:r>
            <a:r>
              <a:rPr dirty="0" sz="1000" spc="-10">
                <a:latin typeface="Arial"/>
                <a:cs typeface="Arial"/>
              </a:rPr>
              <a:t>electromagnético</a:t>
            </a:r>
            <a:r>
              <a:rPr dirty="0" sz="1000">
                <a:latin typeface="Arial"/>
                <a:cs typeface="Arial"/>
              </a:rPr>
              <a:t>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disparo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solicitado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cuña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periferia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exterior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tristor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vuelve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condensador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descargue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tensión.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inducción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crea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provoca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bujía.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DESPUES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DEL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CDI,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DC-</a:t>
            </a:r>
            <a:r>
              <a:rPr dirty="0" sz="1000" spc="-25" b="1">
                <a:latin typeface="Arial"/>
                <a:cs typeface="Arial"/>
              </a:rPr>
              <a:t>CDI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2540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CDI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acabamos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entrada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 conseguida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gracias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CD-CDI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descarga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capacitiva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alimentando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alternador,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CDI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clásico,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sino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ahí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letras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DC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(direct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current).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Arial"/>
              <a:cs typeface="Arial"/>
            </a:endParaRPr>
          </a:p>
          <a:p>
            <a:pPr marL="12700" marR="17907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técnica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conocida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automóvil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implantarse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Transalp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equipada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él,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NVT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650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África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Twin.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719455"/>
            <a:ext cx="5530850" cy="37033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4536465"/>
            <a:ext cx="5993765" cy="1200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Veamos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ahora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funcionamiento.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transformado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transformada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(400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aproximadamente)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cargar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condensador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Partiendo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elevación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obtener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oscilador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alternancia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hay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utilizar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oscilador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producir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alternancia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batería.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transformador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aumentar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400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aproximadamente.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recargar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condensador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6133871"/>
            <a:ext cx="59912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ahí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CDI </a:t>
            </a:r>
            <a:r>
              <a:rPr dirty="0" sz="1000" spc="-10">
                <a:latin typeface="Arial"/>
                <a:cs typeface="Arial"/>
              </a:rPr>
              <a:t>clásico.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8288" y="6892823"/>
            <a:ext cx="599249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Comparado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DC-CDI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constancia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perfecta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ya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8288" y="7650632"/>
            <a:ext cx="599059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contrapartida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dependencia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batería.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falla,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funcionar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CDI </a:t>
            </a:r>
            <a:r>
              <a:rPr dirty="0" sz="1000">
                <a:latin typeface="Arial"/>
                <a:cs typeface="Arial"/>
              </a:rPr>
              <a:t>alimentado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0">
                <a:latin typeface="Arial"/>
                <a:cs typeface="Arial"/>
              </a:rPr>
              <a:t> completamente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independiente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989" y="719455"/>
            <a:ext cx="5900420" cy="321119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4058539"/>
            <a:ext cx="5977255" cy="5057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ENCENDIDO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BATERIA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–BOBINA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TRANSITORIZADO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 marR="121920">
              <a:lnSpc>
                <a:spcPct val="110000"/>
              </a:lnSpc>
            </a:pPr>
            <a:r>
              <a:rPr dirty="0" sz="1000" spc="-10">
                <a:latin typeface="Arial"/>
                <a:cs typeface="Arial"/>
              </a:rPr>
              <a:t>Paralelamente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CDI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DC-</a:t>
            </a:r>
            <a:r>
              <a:rPr dirty="0" sz="1000">
                <a:latin typeface="Arial"/>
                <a:cs typeface="Arial"/>
              </a:rPr>
              <a:t>CDI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acabamos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desarrollado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 </a:t>
            </a:r>
            <a:r>
              <a:rPr dirty="0" sz="1000">
                <a:latin typeface="Arial"/>
                <a:cs typeface="Arial"/>
              </a:rPr>
              <a:t>transito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rizado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–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alimentar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denomina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TCI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(Transitorio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Ignition)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le </a:t>
            </a:r>
            <a:r>
              <a:rPr dirty="0" sz="1000">
                <a:latin typeface="Arial"/>
                <a:cs typeface="Arial"/>
              </a:rPr>
              <a:t>encuentra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generalmente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multicilindros.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0">
                <a:latin typeface="Arial"/>
                <a:cs typeface="Arial"/>
              </a:rPr>
              <a:t> gobernado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modulo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transistorizado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reacciona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impulsos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enviados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electromagnético.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solicitado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resalte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pico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rotor</a:t>
            </a:r>
            <a:r>
              <a:rPr dirty="0" sz="1000" spc="20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detalles,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ahí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ejemplo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transistorizados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utilizado: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Encendido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primer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tipo: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 marR="20320">
              <a:lnSpc>
                <a:spcPct val="1102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batería-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circuito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clásicamente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formación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bujías.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gobernado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modulo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transistorizado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reacciona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impulsos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enviados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captadores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electrónicos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distribuidos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20193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captadores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tensión, </a:t>
            </a:r>
            <a:r>
              <a:rPr dirty="0" sz="1000">
                <a:latin typeface="Arial"/>
                <a:cs typeface="Arial"/>
              </a:rPr>
              <a:t>alimentan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conjuntos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captador-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1-6,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3-4,2-</a:t>
            </a:r>
            <a:r>
              <a:rPr dirty="0" sz="1000">
                <a:latin typeface="Arial"/>
                <a:cs typeface="Arial"/>
              </a:rPr>
              <a:t>5.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tetra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cilíndrico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1-</a:t>
            </a:r>
            <a:r>
              <a:rPr dirty="0" sz="1000">
                <a:latin typeface="Arial"/>
                <a:cs typeface="Arial"/>
              </a:rPr>
              <a:t>4,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2-</a:t>
            </a:r>
            <a:r>
              <a:rPr dirty="0" sz="1000" spc="-25">
                <a:latin typeface="Arial"/>
                <a:cs typeface="Arial"/>
              </a:rPr>
              <a:t>3.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1066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obtenida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mecanismo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clásico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centrífugo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mantenimiento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limita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 </a:t>
            </a:r>
            <a:r>
              <a:rPr dirty="0" sz="1000" spc="-10">
                <a:latin typeface="Arial"/>
                <a:cs typeface="Arial"/>
              </a:rPr>
              <a:t>lubricación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periódica.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Funcionamiento.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22923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resalte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acerca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progresivamente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núcleo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aleja.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subida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crece progresivamente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alcanzar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máximo.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umbral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modulo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transistorizado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alcanza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5035" cy="169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marL="12700" marR="182245">
              <a:lnSpc>
                <a:spcPct val="110400"/>
              </a:lnSpc>
            </a:pPr>
            <a:r>
              <a:rPr dirty="0" sz="1000">
                <a:latin typeface="Arial"/>
                <a:cs typeface="Arial"/>
              </a:rPr>
              <a:t>umbral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caer</a:t>
            </a:r>
            <a:r>
              <a:rPr dirty="0" sz="1000" spc="-10">
                <a:latin typeface="Arial"/>
                <a:cs typeface="Arial"/>
              </a:rPr>
              <a:t> bruscamente,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corresponde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 alejamiento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resalte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caer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brusca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instantáneamente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desciende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debajo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umbral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5">
                <a:latin typeface="Arial"/>
                <a:cs typeface="Arial"/>
              </a:rPr>
              <a:t> que </a:t>
            </a:r>
            <a:r>
              <a:rPr dirty="0" sz="1000">
                <a:latin typeface="Arial"/>
                <a:cs typeface="Arial"/>
              </a:rPr>
              <a:t>provoca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consiguiente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secundaria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inducida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tensión.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000"/>
              </a:lnSpc>
              <a:spcBef>
                <a:spcPts val="969"/>
              </a:spcBef>
            </a:pPr>
            <a:r>
              <a:rPr dirty="0" sz="1000" i="1">
                <a:latin typeface="Arial"/>
                <a:cs typeface="Arial"/>
              </a:rPr>
              <a:t>Encendido</a:t>
            </a:r>
            <a:r>
              <a:rPr dirty="0" sz="1000" spc="17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1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efecto</a:t>
            </a:r>
            <a:r>
              <a:rPr dirty="0" sz="1000" spc="1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Hall,</a:t>
            </a:r>
            <a:r>
              <a:rPr dirty="0" sz="1000" spc="19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los</a:t>
            </a:r>
            <a:r>
              <a:rPr dirty="0" sz="1000" spc="1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captadores</a:t>
            </a:r>
            <a:r>
              <a:rPr dirty="0" sz="1000" spc="18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1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encendido</a:t>
            </a:r>
            <a:r>
              <a:rPr dirty="0" sz="1000" spc="1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tienen</a:t>
            </a:r>
            <a:r>
              <a:rPr dirty="0" sz="1000" spc="1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forma</a:t>
            </a:r>
            <a:r>
              <a:rPr dirty="0" sz="1000" spc="1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19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U,</a:t>
            </a:r>
            <a:r>
              <a:rPr dirty="0" sz="1000" spc="1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que</a:t>
            </a:r>
            <a:r>
              <a:rPr dirty="0" sz="1000" spc="1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lleva</a:t>
            </a:r>
            <a:r>
              <a:rPr dirty="0" sz="1000" spc="1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en</a:t>
            </a:r>
            <a:r>
              <a:rPr dirty="0" sz="1000" spc="1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un</a:t>
            </a:r>
            <a:r>
              <a:rPr dirty="0" sz="1000" spc="18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lado</a:t>
            </a:r>
            <a:r>
              <a:rPr dirty="0" sz="1000" spc="175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un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1000" i="1">
                <a:latin typeface="Arial"/>
                <a:cs typeface="Arial"/>
              </a:rPr>
              <a:t>electroimán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(A)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y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en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el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otro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un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semiconductor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efecto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Hall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(B).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Cuando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una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 las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ventanas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del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rotor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(Q</a:t>
            </a:r>
            <a:endParaRPr sz="1000">
              <a:latin typeface="Arial"/>
              <a:cs typeface="Arial"/>
            </a:endParaRPr>
          </a:p>
          <a:p>
            <a:pPr marL="12700" marR="6985">
              <a:lnSpc>
                <a:spcPct val="68000"/>
              </a:lnSpc>
              <a:spcBef>
                <a:spcPts val="190"/>
              </a:spcBef>
            </a:pPr>
            <a:r>
              <a:rPr dirty="0" sz="1000" i="1">
                <a:latin typeface="Arial"/>
                <a:cs typeface="Arial"/>
              </a:rPr>
              <a:t>destapa</a:t>
            </a:r>
            <a:r>
              <a:rPr dirty="0" sz="1000" spc="5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el</a:t>
            </a:r>
            <a:r>
              <a:rPr dirty="0" sz="1000" spc="6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espacio</a:t>
            </a:r>
            <a:r>
              <a:rPr dirty="0" sz="1000" spc="6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entre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</a:t>
            </a:r>
            <a:r>
              <a:rPr dirty="0" sz="1000" spc="6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y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formar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el</a:t>
            </a:r>
            <a:r>
              <a:rPr dirty="0" sz="1000" spc="6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efecto</a:t>
            </a:r>
            <a:r>
              <a:rPr dirty="0" sz="1000" spc="5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Hall</a:t>
            </a:r>
            <a:r>
              <a:rPr dirty="0" sz="1000" spc="6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(dibujo</a:t>
            </a:r>
            <a:r>
              <a:rPr dirty="0" sz="1000" spc="6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6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la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izquierda).</a:t>
            </a:r>
            <a:r>
              <a:rPr dirty="0" sz="1000" spc="6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Cesa</a:t>
            </a:r>
            <a:r>
              <a:rPr dirty="0" sz="1000" spc="6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cuando</a:t>
            </a:r>
            <a:r>
              <a:rPr dirty="0" sz="1000" spc="65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el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rotor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tapa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el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espacio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(dibujo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la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derecha).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2261870"/>
            <a:ext cx="4389120" cy="26269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5002809"/>
            <a:ext cx="5997575" cy="3967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Señalemos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ventaja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deprisa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más </a:t>
            </a:r>
            <a:r>
              <a:rPr dirty="0" sz="1000">
                <a:latin typeface="Arial"/>
                <a:cs typeface="Arial"/>
              </a:rPr>
              <a:t>deprisa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alcanza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umbral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(principio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primario),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llenado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mantiene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relativamente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constante.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ruptor,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llenado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ángulo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leva)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decrece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grandes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aumento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disminuyendo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chispa.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Encendido</a:t>
            </a:r>
            <a:r>
              <a:rPr dirty="0" u="sng" sz="10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segundo</a:t>
            </a:r>
            <a:r>
              <a:rPr dirty="0" u="sng" sz="10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tipo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efecto</a:t>
            </a:r>
            <a:r>
              <a:rPr dirty="0" u="sng" sz="10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u="sng" sz="10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Piezas</a:t>
            </a:r>
            <a:r>
              <a:rPr dirty="0" u="sng" sz="1000" spc="-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componentes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  <a:spcBef>
                <a:spcPts val="840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Hall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fijados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interna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tapa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distribuidor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dispuestos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120°,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contiene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electroimán,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mientras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contiene un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semiconductor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Hall,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describe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 poco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adelante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texto.</a:t>
            </a:r>
            <a:endParaRPr sz="1000">
              <a:latin typeface="Arial"/>
              <a:cs typeface="Arial"/>
            </a:endParaRPr>
          </a:p>
          <a:p>
            <a:pPr algn="just" marL="12700" marR="10160">
              <a:lnSpc>
                <a:spcPct val="111300"/>
              </a:lnSpc>
              <a:spcBef>
                <a:spcPts val="970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arrastrado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llanta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ramas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captadores.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ventanas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dispuestas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45°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llanta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formación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Hall.</a:t>
            </a:r>
            <a:endParaRPr sz="1000">
              <a:latin typeface="Arial"/>
              <a:cs typeface="Arial"/>
            </a:endParaRPr>
          </a:p>
          <a:p>
            <a:pPr algn="just" marL="12700" marR="17145">
              <a:lnSpc>
                <a:spcPct val="110200"/>
              </a:lnSpc>
              <a:spcBef>
                <a:spcPts val="980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módulo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alojado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tapa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lateral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captadores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gobierna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porcentaje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Dwell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(tiempo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llenado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bobinas)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régimen,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circuitos amplificadores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transito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potencia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ellos 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fin, </a:t>
            </a:r>
            <a:r>
              <a:rPr dirty="0" sz="1000">
                <a:latin typeface="Arial"/>
                <a:cs typeface="Arial"/>
              </a:rPr>
              <a:t>última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precisión,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interpuesto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módulo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mantiene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módulo 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captadores.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carga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4400" cy="413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21590">
              <a:lnSpc>
                <a:spcPct val="111000"/>
              </a:lnSpc>
            </a:pP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asegura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estabilidad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electrónicos.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obstante,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continúa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voltios.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cap="small" sz="1000" spc="-10" b="1">
                <a:latin typeface="Arial"/>
                <a:cs typeface="Arial"/>
              </a:rPr>
              <a:t>E</a:t>
            </a:r>
            <a:r>
              <a:rPr dirty="0" cap="small" sz="1000" b="1">
                <a:latin typeface="Arial"/>
                <a:cs typeface="Arial"/>
              </a:rPr>
              <a:t>fe</a:t>
            </a:r>
            <a:r>
              <a:rPr dirty="0" cap="small" sz="1000" spc="-5" b="1">
                <a:latin typeface="Arial"/>
                <a:cs typeface="Arial"/>
              </a:rPr>
              <a:t>c</a:t>
            </a:r>
            <a:r>
              <a:rPr dirty="0" cap="small" sz="1000" spc="-15" b="1">
                <a:latin typeface="Arial"/>
                <a:cs typeface="Arial"/>
              </a:rPr>
              <a:t>t</a:t>
            </a:r>
            <a:r>
              <a:rPr dirty="0" cap="small" sz="1000" b="1">
                <a:latin typeface="Arial"/>
                <a:cs typeface="Arial"/>
              </a:rPr>
              <a:t>o</a:t>
            </a:r>
            <a:r>
              <a:rPr dirty="0" cap="small" sz="1000" b="1">
                <a:latin typeface="Arial"/>
                <a:cs typeface="Arial"/>
              </a:rPr>
              <a:t> </a:t>
            </a:r>
            <a:r>
              <a:rPr dirty="0" cap="small" sz="1000" spc="5" b="1">
                <a:latin typeface="Arial"/>
                <a:cs typeface="Arial"/>
              </a:rPr>
              <a:t>H</a:t>
            </a:r>
            <a:r>
              <a:rPr dirty="0" cap="small" sz="1000" spc="-30" b="1">
                <a:latin typeface="Arial"/>
                <a:cs typeface="Arial"/>
              </a:rPr>
              <a:t>a</a:t>
            </a:r>
            <a:r>
              <a:rPr dirty="0" cap="small" sz="1000" b="1">
                <a:latin typeface="Arial"/>
                <a:cs typeface="Arial"/>
              </a:rPr>
              <a:t>ll</a:t>
            </a:r>
            <a:endParaRPr sz="1000">
              <a:latin typeface="Arial"/>
              <a:cs typeface="Arial"/>
            </a:endParaRPr>
          </a:p>
          <a:p>
            <a:pPr algn="just" marL="12700" marR="13970">
              <a:lnSpc>
                <a:spcPct val="110000"/>
              </a:lnSpc>
              <a:spcBef>
                <a:spcPts val="865"/>
              </a:spcBef>
              <a:tabLst>
                <a:tab pos="4550410" algn="l"/>
              </a:tabLst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sabe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delgada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semiconductor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recorrida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electrodo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electrodo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(ver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esquemas),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perpendicular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hace </a:t>
            </a:r>
            <a:r>
              <a:rPr dirty="0" sz="1000">
                <a:latin typeface="Arial"/>
                <a:cs typeface="Arial"/>
              </a:rPr>
              <a:t>aparecer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electrodos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Q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dispuestos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90°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respecto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MN.</a:t>
            </a:r>
            <a:r>
              <a:rPr dirty="0" sz="1000">
                <a:latin typeface="Arial"/>
                <a:cs typeface="Arial"/>
              </a:rPr>
              <a:t>	Tal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indic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ado</a:t>
            </a:r>
            <a:endParaRPr sz="1000">
              <a:latin typeface="Arial"/>
              <a:cs typeface="Arial"/>
            </a:endParaRPr>
          </a:p>
          <a:p>
            <a:pPr algn="just" marL="12700" marR="13970">
              <a:lnSpc>
                <a:spcPct val="110200"/>
              </a:lnSpc>
              <a:spcBef>
                <a:spcPts val="10"/>
              </a:spcBef>
              <a:tabLst>
                <a:tab pos="4897120" algn="l"/>
              </a:tabLst>
            </a:pPr>
            <a:r>
              <a:rPr dirty="0" sz="1000">
                <a:latin typeface="Arial"/>
                <a:cs typeface="Arial"/>
              </a:rPr>
              <a:t>anteriormente,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contiene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electroimán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semiconductor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Hall.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interpone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Hall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ventanas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destapa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espacio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ramas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captador.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señal </a:t>
            </a:r>
            <a:r>
              <a:rPr dirty="0" sz="1000">
                <a:latin typeface="Arial"/>
                <a:cs typeface="Arial"/>
              </a:rPr>
              <a:t>engendrada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transmitida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entonces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módulo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electrónico,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actúa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amplificador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</a:t>
            </a:r>
            <a:r>
              <a:rPr dirty="0" sz="1000" spc="-10">
                <a:latin typeface="Arial"/>
                <a:cs typeface="Arial"/>
              </a:rPr>
              <a:t> electrónicamente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bobinas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r>
              <a:rPr dirty="0" sz="1000">
                <a:latin typeface="Arial"/>
                <a:cs typeface="Arial"/>
              </a:rPr>
              <a:t>	Como el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está</a:t>
            </a:r>
            <a:endParaRPr sz="1000">
              <a:latin typeface="Arial"/>
              <a:cs typeface="Arial"/>
            </a:endParaRPr>
          </a:p>
          <a:p>
            <a:pPr algn="just" marL="12700" marR="2095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provisto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 ventanas dispuestas 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45",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 transmite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 señales por vuelta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cigüeñal.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rapidez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sucesión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módulo de encendido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 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 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motor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permitirle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llenado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45"/>
              </a:spcBef>
            </a:pPr>
            <a:r>
              <a:rPr dirty="0" cap="small" sz="1000" spc="-10" b="1">
                <a:latin typeface="Arial"/>
                <a:cs typeface="Arial"/>
              </a:rPr>
              <a:t>E</a:t>
            </a:r>
            <a:r>
              <a:rPr dirty="0" cap="small" sz="1000" spc="-5" b="1">
                <a:latin typeface="Arial"/>
                <a:cs typeface="Arial"/>
              </a:rPr>
              <a:t>nc</a:t>
            </a:r>
            <a:r>
              <a:rPr dirty="0" cap="small" sz="1000" b="1">
                <a:latin typeface="Arial"/>
                <a:cs typeface="Arial"/>
              </a:rPr>
              <a:t>e</a:t>
            </a:r>
            <a:r>
              <a:rPr dirty="0" cap="small" sz="1000" spc="-5" b="1">
                <a:latin typeface="Arial"/>
                <a:cs typeface="Arial"/>
              </a:rPr>
              <a:t>nd</a:t>
            </a:r>
            <a:r>
              <a:rPr dirty="0" cap="small" sz="1000" b="1">
                <a:latin typeface="Arial"/>
                <a:cs typeface="Arial"/>
              </a:rPr>
              <a:t>i</a:t>
            </a:r>
            <a:r>
              <a:rPr dirty="0" cap="small" sz="1000" spc="-5" b="1">
                <a:latin typeface="Arial"/>
                <a:cs typeface="Arial"/>
              </a:rPr>
              <a:t>d</a:t>
            </a:r>
            <a:r>
              <a:rPr dirty="0" cap="small" sz="1000" b="1">
                <a:latin typeface="Arial"/>
                <a:cs typeface="Arial"/>
              </a:rPr>
              <a:t>o</a:t>
            </a:r>
            <a:r>
              <a:rPr dirty="0" cap="small" sz="1000" b="1">
                <a:latin typeface="Arial"/>
                <a:cs typeface="Arial"/>
              </a:rPr>
              <a:t> </a:t>
            </a:r>
            <a:r>
              <a:rPr dirty="0" cap="small" sz="1000" spc="-5" b="1">
                <a:latin typeface="Arial"/>
                <a:cs typeface="Arial"/>
              </a:rPr>
              <a:t>d</a:t>
            </a:r>
            <a:r>
              <a:rPr dirty="0" cap="small" sz="1000" b="1">
                <a:latin typeface="Arial"/>
                <a:cs typeface="Arial"/>
              </a:rPr>
              <a:t>e</a:t>
            </a:r>
            <a:r>
              <a:rPr dirty="0" cap="small" sz="1000" spc="5" b="1">
                <a:latin typeface="Arial"/>
                <a:cs typeface="Arial"/>
              </a:rPr>
              <a:t> </a:t>
            </a:r>
            <a:r>
              <a:rPr dirty="0" cap="small" sz="1000" spc="-15" b="1">
                <a:latin typeface="Arial"/>
                <a:cs typeface="Arial"/>
              </a:rPr>
              <a:t>t</a:t>
            </a:r>
            <a:r>
              <a:rPr dirty="0" cap="small" sz="1000" b="1">
                <a:latin typeface="Arial"/>
                <a:cs typeface="Arial"/>
              </a:rPr>
              <a:t>e</a:t>
            </a:r>
            <a:r>
              <a:rPr dirty="0" cap="small" sz="1000" spc="-5" b="1">
                <a:latin typeface="Arial"/>
                <a:cs typeface="Arial"/>
              </a:rPr>
              <a:t>rc</a:t>
            </a:r>
            <a:r>
              <a:rPr dirty="0" cap="small" sz="1000" b="1">
                <a:latin typeface="Arial"/>
                <a:cs typeface="Arial"/>
              </a:rPr>
              <a:t>e</a:t>
            </a:r>
            <a:r>
              <a:rPr dirty="0" cap="small" sz="1000" b="1">
                <a:latin typeface="Arial"/>
                <a:cs typeface="Arial"/>
              </a:rPr>
              <a:t>r</a:t>
            </a:r>
            <a:r>
              <a:rPr dirty="0" cap="small" sz="1000" spc="-15" b="1">
                <a:latin typeface="Arial"/>
                <a:cs typeface="Arial"/>
              </a:rPr>
              <a:t> </a:t>
            </a:r>
            <a:r>
              <a:rPr dirty="0" cap="small" sz="1000" spc="-5" b="1">
                <a:latin typeface="Arial"/>
                <a:cs typeface="Arial"/>
              </a:rPr>
              <a:t>t</a:t>
            </a:r>
            <a:r>
              <a:rPr dirty="0" cap="small" sz="1000" b="1">
                <a:latin typeface="Arial"/>
                <a:cs typeface="Arial"/>
              </a:rPr>
              <a:t>ipo</a:t>
            </a:r>
            <a:r>
              <a:rPr dirty="0" cap="small" sz="1000" spc="-10" b="1">
                <a:latin typeface="Arial"/>
                <a:cs typeface="Arial"/>
              </a:rPr>
              <a:t> </a:t>
            </a:r>
            <a:r>
              <a:rPr dirty="0" cap="small" sz="1000" spc="-5" b="1">
                <a:latin typeface="Arial"/>
                <a:cs typeface="Arial"/>
              </a:rPr>
              <a:t>d</a:t>
            </a:r>
            <a:r>
              <a:rPr dirty="0" cap="small" sz="1000" b="1">
                <a:latin typeface="Arial"/>
                <a:cs typeface="Arial"/>
              </a:rPr>
              <a:t>igi</a:t>
            </a:r>
            <a:r>
              <a:rPr dirty="0" cap="small" sz="1000" b="1">
                <a:latin typeface="Arial"/>
                <a:cs typeface="Arial"/>
              </a:rPr>
              <a:t>t</a:t>
            </a:r>
            <a:r>
              <a:rPr dirty="0" cap="small" sz="1000" spc="-30" b="1">
                <a:latin typeface="Arial"/>
                <a:cs typeface="Arial"/>
              </a:rPr>
              <a:t>a</a:t>
            </a:r>
            <a:r>
              <a:rPr dirty="0" cap="small" sz="1000" b="1">
                <a:latin typeface="Arial"/>
                <a:cs typeface="Arial"/>
              </a:rPr>
              <a:t>l</a:t>
            </a:r>
            <a:r>
              <a:rPr dirty="0" cap="small" sz="1000" spc="5" b="1">
                <a:latin typeface="Arial"/>
                <a:cs typeface="Arial"/>
              </a:rPr>
              <a:t> </a:t>
            </a:r>
            <a:r>
              <a:rPr dirty="0" cap="small" sz="1000" b="1">
                <a:latin typeface="Arial"/>
                <a:cs typeface="Arial"/>
              </a:rPr>
              <a:t>o</a:t>
            </a:r>
            <a:r>
              <a:rPr dirty="0" cap="small" sz="1000" b="1">
                <a:latin typeface="Arial"/>
                <a:cs typeface="Arial"/>
              </a:rPr>
              <a:t> </a:t>
            </a:r>
            <a:r>
              <a:rPr dirty="0" cap="small" sz="1000" spc="-5" b="1">
                <a:latin typeface="Arial"/>
                <a:cs typeface="Arial"/>
              </a:rPr>
              <a:t>n</a:t>
            </a:r>
            <a:r>
              <a:rPr dirty="0" cap="small" sz="1000" spc="-20" b="1">
                <a:latin typeface="Arial"/>
                <a:cs typeface="Arial"/>
              </a:rPr>
              <a:t>u</a:t>
            </a:r>
            <a:r>
              <a:rPr dirty="0" cap="small" sz="1000" spc="10" b="1">
                <a:latin typeface="Arial"/>
                <a:cs typeface="Arial"/>
              </a:rPr>
              <a:t>m</a:t>
            </a:r>
            <a:r>
              <a:rPr dirty="0" cap="small" sz="1000" b="1">
                <a:latin typeface="Arial"/>
                <a:cs typeface="Arial"/>
              </a:rPr>
              <a:t>é</a:t>
            </a:r>
            <a:r>
              <a:rPr dirty="0" cap="small" sz="1000" spc="-5" b="1">
                <a:latin typeface="Arial"/>
                <a:cs typeface="Arial"/>
              </a:rPr>
              <a:t>r</a:t>
            </a:r>
            <a:r>
              <a:rPr dirty="0" cap="small" sz="1000" spc="10" b="1">
                <a:latin typeface="Arial"/>
                <a:cs typeface="Arial"/>
              </a:rPr>
              <a:t>i</a:t>
            </a:r>
            <a:r>
              <a:rPr dirty="0" cap="small" sz="1000" spc="-5" b="1">
                <a:latin typeface="Arial"/>
                <a:cs typeface="Arial"/>
              </a:rPr>
              <a:t>co</a:t>
            </a:r>
            <a:r>
              <a:rPr dirty="0" cap="small" sz="1000" spc="-5" b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 marR="9525" indent="106680">
              <a:lnSpc>
                <a:spcPts val="980"/>
              </a:lnSpc>
            </a:pP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acabamos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 tipo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analógico,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digital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numérico,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denominado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TCI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(Transistor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Ignitrón).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5996711"/>
            <a:ext cx="5998845" cy="3147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6350">
              <a:lnSpc>
                <a:spcPct val="1102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modalidad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fueron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pioneras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Yamaha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FZ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750,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FZR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750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1000,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Honda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CBR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600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1000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anualidad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totalidad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motocicletas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serie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gran </a:t>
            </a:r>
            <a:r>
              <a:rPr dirty="0" sz="1000">
                <a:latin typeface="Arial"/>
                <a:cs typeface="Arial"/>
              </a:rPr>
              <a:t>cilindrada. Rizando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rizo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Suzuki en sus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últimos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GSXR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600,750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1000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ofrece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 </a:t>
            </a:r>
            <a:r>
              <a:rPr dirty="0" sz="1000">
                <a:latin typeface="Arial"/>
                <a:cs typeface="Arial"/>
              </a:rPr>
              <a:t>digital 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 botón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el manillar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elegir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curvas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 </a:t>
            </a:r>
            <a:r>
              <a:rPr dirty="0" sz="1000">
                <a:latin typeface="Arial"/>
                <a:cs typeface="Arial"/>
              </a:rPr>
              <a:t>distintas: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power,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curva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suave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potencia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suave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conducción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situaciones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poca</a:t>
            </a:r>
            <a:r>
              <a:rPr dirty="0" sz="1000" spc="-10">
                <a:latin typeface="Arial"/>
                <a:cs typeface="Arial"/>
              </a:rPr>
              <a:t> adherencia.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algn="just" marL="12700" marR="5080">
              <a:lnSpc>
                <a:spcPts val="1010"/>
              </a:lnSpc>
            </a:pPr>
            <a:r>
              <a:rPr dirty="0" sz="1000">
                <a:latin typeface="Arial"/>
                <a:cs typeface="Arial"/>
              </a:rPr>
              <a:t>Exteriormente,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digital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nada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analógico.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tomamos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como </a:t>
            </a:r>
            <a:r>
              <a:rPr dirty="0" sz="1000">
                <a:latin typeface="Arial"/>
                <a:cs typeface="Arial"/>
              </a:rPr>
              <a:t>ejemplo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citados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Yamaha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clá- </a:t>
            </a:r>
            <a:r>
              <a:rPr dirty="0" sz="1000">
                <a:latin typeface="Arial"/>
                <a:cs typeface="Arial"/>
              </a:rPr>
              <a:t>sicamente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(Honda),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encontramos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doble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salida.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embargo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fundamental.</a:t>
            </a:r>
            <a:endParaRPr sz="1000">
              <a:latin typeface="Arial"/>
              <a:cs typeface="Arial"/>
            </a:endParaRPr>
          </a:p>
          <a:p>
            <a:pPr algn="just" marL="12700">
              <a:lnSpc>
                <a:spcPts val="1125"/>
              </a:lnSpc>
            </a:pP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analógico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informaciones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varios</a:t>
            </a:r>
            <a:endParaRPr sz="1000">
              <a:latin typeface="Arial"/>
              <a:cs typeface="Arial"/>
            </a:endParaRPr>
          </a:p>
          <a:p>
            <a:pPr algn="just" marL="12700" marR="10795">
              <a:lnSpc>
                <a:spcPct val="110000"/>
              </a:lnSpc>
              <a:spcBef>
                <a:spcPts val="10"/>
              </a:spcBef>
            </a:pPr>
            <a:r>
              <a:rPr dirty="0" sz="1000">
                <a:latin typeface="Arial"/>
                <a:cs typeface="Arial"/>
              </a:rPr>
              <a:t>captadores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determinar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características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digital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 spc="-10">
                <a:latin typeface="Arial"/>
                <a:cs typeface="Arial"/>
              </a:rPr>
              <a:t>mediación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memoria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almacenan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caracterizan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350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informaciones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entrada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suficientemente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numerosas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variadas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poder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explotar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memoria.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Aquí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entramos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terreno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informática,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informaciones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transcritas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lenguaje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binario,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prácticamente </a:t>
            </a:r>
            <a:r>
              <a:rPr dirty="0" sz="1000">
                <a:latin typeface="Arial"/>
                <a:cs typeface="Arial"/>
              </a:rPr>
              <a:t>infinito.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características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variadas.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curva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(veremos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adelante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qué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encendido)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tener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304" y="1000760"/>
            <a:ext cx="3348990" cy="33927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69822" y="4535551"/>
            <a:ext cx="41941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12545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latin typeface="Trebuchet MS"/>
                <a:cs typeface="Trebuchet MS"/>
              </a:rPr>
              <a:t>Principio</a:t>
            </a:r>
            <a:r>
              <a:rPr dirty="0" sz="700" spc="-3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formación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del</a:t>
            </a:r>
            <a:r>
              <a:rPr dirty="0" sz="700" spc="-3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efecto</a:t>
            </a:r>
            <a:r>
              <a:rPr dirty="0" sz="700" spc="-30" i="1">
                <a:latin typeface="Trebuchet MS"/>
                <a:cs typeface="Trebuchet MS"/>
              </a:rPr>
              <a:t> </a:t>
            </a:r>
            <a:r>
              <a:rPr dirty="0" sz="700" spc="-20" i="1">
                <a:latin typeface="Trebuchet MS"/>
                <a:cs typeface="Trebuchet MS"/>
              </a:rPr>
              <a:t>Hall.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Trebuchet MS"/>
              <a:cs typeface="Trebuchet MS"/>
            </a:endParaRPr>
          </a:p>
          <a:p>
            <a:pPr marL="12700" marR="5080">
              <a:lnSpc>
                <a:spcPts val="819"/>
              </a:lnSpc>
            </a:pPr>
            <a:r>
              <a:rPr dirty="0" sz="700" i="1">
                <a:latin typeface="Trebuchet MS"/>
                <a:cs typeface="Trebuchet MS"/>
              </a:rPr>
              <a:t>Dibujo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la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izquierda:</a:t>
            </a:r>
            <a:r>
              <a:rPr dirty="0" sz="700" spc="-1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El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efecto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Hall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sólo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se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manifiesta</a:t>
            </a:r>
            <a:r>
              <a:rPr dirty="0" sz="700" spc="-2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cuando</a:t>
            </a:r>
            <a:r>
              <a:rPr dirty="0" sz="700" spc="-1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el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semiconductor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(4)</a:t>
            </a:r>
            <a:r>
              <a:rPr dirty="0" sz="700" spc="-1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es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atravesado</a:t>
            </a:r>
            <a:r>
              <a:rPr dirty="0" sz="700" spc="-10" i="1">
                <a:latin typeface="Trebuchet MS"/>
                <a:cs typeface="Trebuchet MS"/>
              </a:rPr>
              <a:t> </a:t>
            </a:r>
            <a:r>
              <a:rPr dirty="0" sz="700" spc="-25" i="1">
                <a:latin typeface="Trebuchet MS"/>
                <a:cs typeface="Trebuchet MS"/>
              </a:rPr>
              <a:t>por</a:t>
            </a:r>
            <a:r>
              <a:rPr dirty="0" sz="700" i="1">
                <a:latin typeface="Trebuchet MS"/>
                <a:cs typeface="Trebuchet MS"/>
              </a:rPr>
              <a:t> el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campo</a:t>
            </a:r>
            <a:endParaRPr sz="700">
              <a:latin typeface="Trebuchet MS"/>
              <a:cs typeface="Trebuchet MS"/>
            </a:endParaRPr>
          </a:p>
          <a:p>
            <a:pPr marL="1626870">
              <a:lnSpc>
                <a:spcPts val="835"/>
              </a:lnSpc>
            </a:pPr>
            <a:r>
              <a:rPr dirty="0" sz="700" i="1">
                <a:latin typeface="Trebuchet MS"/>
                <a:cs typeface="Trebuchet MS"/>
              </a:rPr>
              <a:t>Magnético</a:t>
            </a:r>
            <a:r>
              <a:rPr dirty="0" sz="700" spc="-3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del</a:t>
            </a:r>
            <a:r>
              <a:rPr dirty="0" sz="700" spc="-2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imán</a:t>
            </a:r>
            <a:r>
              <a:rPr dirty="0" sz="700" spc="-25" i="1">
                <a:latin typeface="Trebuchet MS"/>
                <a:cs typeface="Trebuchet MS"/>
              </a:rPr>
              <a:t> </a:t>
            </a:r>
            <a:r>
              <a:rPr dirty="0" sz="700" spc="-20" i="1">
                <a:latin typeface="Trebuchet MS"/>
                <a:cs typeface="Trebuchet MS"/>
              </a:rPr>
              <a:t>(I).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835"/>
              </a:lnSpc>
            </a:pPr>
            <a:r>
              <a:rPr dirty="0" sz="700" i="1">
                <a:latin typeface="Trebuchet MS"/>
                <a:cs typeface="Trebuchet MS"/>
              </a:rPr>
              <a:t>Dibujo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la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derecha: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Al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estar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sometido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el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semiconductor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al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campo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magnético,</a:t>
            </a:r>
            <a:r>
              <a:rPr dirty="0" sz="700" spc="10" i="1">
                <a:latin typeface="Trebuchet MS"/>
                <a:cs typeface="Trebuchet MS"/>
              </a:rPr>
              <a:t> </a:t>
            </a:r>
            <a:r>
              <a:rPr dirty="0" sz="700">
                <a:latin typeface="Trebuchet MS"/>
                <a:cs typeface="Trebuchet MS"/>
              </a:rPr>
              <a:t>se</a:t>
            </a:r>
            <a:r>
              <a:rPr dirty="0" sz="700" spc="-10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registra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el</a:t>
            </a:r>
            <a:r>
              <a:rPr dirty="0" sz="700" spc="-1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paso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spc="-25" i="1">
                <a:latin typeface="Trebuchet MS"/>
                <a:cs typeface="Trebuchet MS"/>
              </a:rPr>
              <a:t>de</a:t>
            </a:r>
            <a:endParaRPr sz="700">
              <a:latin typeface="Trebuchet MS"/>
              <a:cs typeface="Trebuchet MS"/>
            </a:endParaRPr>
          </a:p>
          <a:p>
            <a:pPr marL="1268730">
              <a:lnSpc>
                <a:spcPts val="835"/>
              </a:lnSpc>
            </a:pPr>
            <a:r>
              <a:rPr dirty="0" sz="700" i="1">
                <a:latin typeface="Trebuchet MS"/>
                <a:cs typeface="Trebuchet MS"/>
              </a:rPr>
              <a:t>una</a:t>
            </a:r>
            <a:r>
              <a:rPr dirty="0" sz="700" spc="-5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corriente</a:t>
            </a:r>
            <a:r>
              <a:rPr dirty="0" sz="700" spc="-2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eléctrica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entre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los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electrodos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P</a:t>
            </a:r>
            <a:r>
              <a:rPr dirty="0" sz="700" spc="-50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y</a:t>
            </a:r>
            <a:r>
              <a:rPr dirty="0" sz="700" spc="-55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Q</a:t>
            </a:r>
            <a:r>
              <a:rPr dirty="0" sz="700" spc="-60" i="1">
                <a:latin typeface="Trebuchet MS"/>
                <a:cs typeface="Trebuchet MS"/>
              </a:rPr>
              <a:t> </a:t>
            </a:r>
            <a:r>
              <a:rPr dirty="0" sz="700" spc="-50" i="1"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6940" cy="599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8255">
              <a:lnSpc>
                <a:spcPct val="110400"/>
              </a:lnSpc>
            </a:pP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posibles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adaptarse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condiciones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motor.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trazado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curva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menudo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"en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dientes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sierra",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 </a:t>
            </a:r>
            <a:r>
              <a:rPr dirty="0" sz="1000">
                <a:latin typeface="Arial"/>
                <a:cs typeface="Arial"/>
              </a:rPr>
              <a:t>analógico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cuya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4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lineal.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módulo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gestiona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 spc="-10">
                <a:latin typeface="Arial"/>
                <a:cs typeface="Arial"/>
              </a:rPr>
              <a:t>características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parámetros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importantes.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985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ciclo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una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luego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HT,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sabiendo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produce 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 gran importancia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la potencia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chispa.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comprende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inversamente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decir,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deprisa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paliar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inconveniente,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módulo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electrónicamente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tiempo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conservar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buena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poderse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precisión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gracias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posibilidades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lenguaje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informático </a:t>
            </a:r>
            <a:r>
              <a:rPr dirty="0" sz="1000">
                <a:latin typeface="Arial"/>
                <a:cs typeface="Arial"/>
              </a:rPr>
              <a:t>(lenguaje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binario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caso)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riesgos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calentamiento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menores.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-20">
                <a:latin typeface="Arial"/>
                <a:cs typeface="Arial"/>
              </a:rPr>
              <a:t> pues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menor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resistencia,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mejora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rendimiento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¿Qué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lenguaje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binario?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pulsamos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teclado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ordenador 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transcribe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lenguaje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binario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ser </a:t>
            </a:r>
            <a:r>
              <a:rPr dirty="0" sz="1000">
                <a:latin typeface="Arial"/>
                <a:cs typeface="Arial"/>
              </a:rPr>
              <a:t>enviadas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memoria. Este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lenguaje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"todo"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"nada",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numéricamente</a:t>
            </a:r>
            <a:r>
              <a:rPr dirty="0" sz="1000">
                <a:latin typeface="Arial"/>
                <a:cs typeface="Arial"/>
              </a:rPr>
              <a:t> 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traduce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 </a:t>
            </a:r>
            <a:r>
              <a:rPr dirty="0" sz="1000">
                <a:latin typeface="Arial"/>
                <a:cs typeface="Arial"/>
              </a:rPr>
              <a:t>electrónicamente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corriente.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comprende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codificación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 </a:t>
            </a:r>
            <a:r>
              <a:rPr dirty="0" sz="1000">
                <a:latin typeface="Arial"/>
                <a:cs typeface="Arial"/>
              </a:rPr>
              <a:t>prácticamente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infinita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fácilmente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realizable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informaciones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transcritas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 spc="-10">
                <a:latin typeface="Arial"/>
                <a:cs typeface="Arial"/>
              </a:rPr>
              <a:t>captador.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985">
              <a:lnSpc>
                <a:spcPct val="1102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informaciones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gestionar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enumeradas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anteriormente: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giro,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etc.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caso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Yamaha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FZR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1000,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fijado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izquierda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cárter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contrapeso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lado.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Como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fotografía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ocho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huecos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repartidos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equidistantes,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ancho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sirve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impulsos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captador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huecos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comparados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frecuencia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reloj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determinar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velocidad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lentamente,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frecuencias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impulsos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captador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elevado.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tipo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informaciones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transcritas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lenguaje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binario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conformación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incorporado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módulo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6835520"/>
            <a:ext cx="5996305" cy="1985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AVANCE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ENCENDIDO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2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líneas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hecho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menudo mención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expresión </a:t>
            </a:r>
            <a:r>
              <a:rPr dirty="0" sz="1000" spc="-10">
                <a:latin typeface="Arial"/>
                <a:cs typeface="Arial"/>
              </a:rPr>
              <a:t>viene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hecho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inflamar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comprimidos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justo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muerto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superior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(como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 </a:t>
            </a:r>
            <a:r>
              <a:rPr dirty="0" sz="1000">
                <a:latin typeface="Arial"/>
                <a:cs typeface="Arial"/>
              </a:rPr>
              <a:t>requiere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teoría)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queman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instantáneamente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cierto retraso.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Inflamándolos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adelanto,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será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pistón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alcance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PMS.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realidad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busca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incluso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ligeramente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antes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PMS,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mejorar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flexibilidad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aprovechar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brazo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palanca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proporcionado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biela,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ligeramente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oblicua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carrera </a:t>
            </a:r>
            <a:r>
              <a:rPr dirty="0" sz="1000">
                <a:latin typeface="Arial"/>
                <a:cs typeface="Arial"/>
              </a:rPr>
              <a:t>descendente.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 es 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cilindrada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unitaria,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 avance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dar teóricamente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 encendido </a:t>
            </a:r>
            <a:r>
              <a:rPr dirty="0" sz="1000">
                <a:latin typeface="Arial"/>
                <a:cs typeface="Arial"/>
              </a:rPr>
              <a:t>porque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retraso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inflamación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será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frescos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admitidos.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dado,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velocidad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aproximadamente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motor.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1413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7620">
              <a:lnSpc>
                <a:spcPct val="1103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Asimismo,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comprende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fácilmente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aumentar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avance,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justo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PMS.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aumento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mecanismo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centrífugo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modifique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relativa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distribuidor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todavía mejor.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embargo,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aumentar,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sencillamente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porque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212975" y="1887220"/>
            <a:ext cx="3656329" cy="4018279"/>
            <a:chOff x="2212975" y="1887220"/>
            <a:chExt cx="3656329" cy="401827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2975" y="1887220"/>
              <a:ext cx="2495550" cy="401827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668520" y="3891280"/>
              <a:ext cx="1199515" cy="1292225"/>
            </a:xfrm>
            <a:custGeom>
              <a:avLst/>
              <a:gdLst/>
              <a:ahLst/>
              <a:cxnLst/>
              <a:rect l="l" t="t" r="r" b="b"/>
              <a:pathLst>
                <a:path w="1199514" h="1292225">
                  <a:moveTo>
                    <a:pt x="0" y="1292225"/>
                  </a:moveTo>
                  <a:lnTo>
                    <a:pt x="1199514" y="1292225"/>
                  </a:lnTo>
                  <a:lnTo>
                    <a:pt x="1199514" y="0"/>
                  </a:lnTo>
                  <a:lnTo>
                    <a:pt x="0" y="0"/>
                  </a:lnTo>
                  <a:lnTo>
                    <a:pt x="0" y="12922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525985" y="3058413"/>
            <a:ext cx="1733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Trebuchet MS"/>
                <a:cs typeface="Trebuchet MS"/>
              </a:rPr>
              <a:t>del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93360" y="2842615"/>
            <a:ext cx="521970" cy="49085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470"/>
              </a:spcBef>
            </a:pPr>
            <a:r>
              <a:rPr dirty="0" sz="800" spc="-10" b="1">
                <a:latin typeface="Trebuchet MS"/>
                <a:cs typeface="Trebuchet MS"/>
              </a:rPr>
              <a:t>1.6</a:t>
            </a:r>
            <a:r>
              <a:rPr dirty="0" sz="500" spc="-10" b="1">
                <a:latin typeface="Trebuchet MS"/>
                <a:cs typeface="Trebuchet MS"/>
              </a:rPr>
              <a:t>?m</a:t>
            </a:r>
            <a:endParaRPr sz="500">
              <a:latin typeface="Trebuchet MS"/>
              <a:cs typeface="Trebuchet MS"/>
            </a:endParaRPr>
          </a:p>
          <a:p>
            <a:pPr marL="12700" marR="5080">
              <a:lnSpc>
                <a:spcPct val="104099"/>
              </a:lnSpc>
              <a:spcBef>
                <a:spcPts val="330"/>
              </a:spcBef>
            </a:pPr>
            <a:r>
              <a:rPr dirty="0" sz="800" spc="-10" b="1">
                <a:latin typeface="Trebuchet MS"/>
                <a:cs typeface="Trebuchet MS"/>
              </a:rPr>
              <a:t>Avance encendido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56201" y="3872611"/>
            <a:ext cx="1224915" cy="33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09220">
              <a:lnSpc>
                <a:spcPct val="113300"/>
              </a:lnSpc>
              <a:spcBef>
                <a:spcPts val="100"/>
              </a:spcBef>
            </a:pPr>
            <a:r>
              <a:rPr dirty="0" sz="600" b="1">
                <a:latin typeface="Trebuchet MS"/>
                <a:cs typeface="Trebuchet MS"/>
              </a:rPr>
              <a:t>Avance</a:t>
            </a:r>
            <a:r>
              <a:rPr dirty="0" sz="600" spc="155" b="1">
                <a:latin typeface="Trebuchet MS"/>
                <a:cs typeface="Trebuchet MS"/>
              </a:rPr>
              <a:t>  </a:t>
            </a:r>
            <a:r>
              <a:rPr dirty="0" sz="600" b="1">
                <a:latin typeface="Trebuchet MS"/>
                <a:cs typeface="Trebuchet MS"/>
              </a:rPr>
              <a:t>del</a:t>
            </a:r>
            <a:r>
              <a:rPr dirty="0" sz="600" spc="160" b="1">
                <a:latin typeface="Trebuchet MS"/>
                <a:cs typeface="Trebuchet MS"/>
              </a:rPr>
              <a:t>  </a:t>
            </a:r>
            <a:r>
              <a:rPr dirty="0" sz="600" b="1">
                <a:latin typeface="Trebuchet MS"/>
                <a:cs typeface="Trebuchet MS"/>
              </a:rPr>
              <a:t>encendido</a:t>
            </a:r>
            <a:r>
              <a:rPr dirty="0" sz="600" spc="155" b="1">
                <a:latin typeface="Trebuchet MS"/>
                <a:cs typeface="Trebuchet MS"/>
              </a:rPr>
              <a:t>  </a:t>
            </a:r>
            <a:r>
              <a:rPr dirty="0" sz="600" spc="-25" b="1">
                <a:latin typeface="Trebuchet MS"/>
                <a:cs typeface="Trebuchet MS"/>
              </a:rPr>
              <a:t>en</a:t>
            </a:r>
            <a:r>
              <a:rPr dirty="0" sz="600" spc="200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grados</a:t>
            </a:r>
            <a:r>
              <a:rPr dirty="0" sz="600" spc="300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sobre</a:t>
            </a:r>
            <a:r>
              <a:rPr dirty="0" sz="600" spc="300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el</a:t>
            </a:r>
            <a:r>
              <a:rPr dirty="0" sz="600" spc="305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volante</a:t>
            </a:r>
            <a:r>
              <a:rPr dirty="0" sz="600" spc="290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y</a:t>
            </a:r>
            <a:r>
              <a:rPr dirty="0" sz="600" spc="305" b="1">
                <a:latin typeface="Trebuchet MS"/>
                <a:cs typeface="Trebuchet MS"/>
              </a:rPr>
              <a:t> </a:t>
            </a:r>
            <a:r>
              <a:rPr dirty="0" sz="600" spc="-25" b="1">
                <a:latin typeface="Trebuchet MS"/>
                <a:cs typeface="Trebuchet MS"/>
              </a:rPr>
              <a:t>en</a:t>
            </a:r>
            <a:r>
              <a:rPr dirty="0" sz="600" spc="200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milímetros</a:t>
            </a:r>
            <a:r>
              <a:rPr dirty="0" sz="600" spc="-15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sobre</a:t>
            </a:r>
            <a:r>
              <a:rPr dirty="0" sz="600" spc="-15" b="1">
                <a:latin typeface="Trebuchet MS"/>
                <a:cs typeface="Trebuchet MS"/>
              </a:rPr>
              <a:t> </a:t>
            </a:r>
            <a:r>
              <a:rPr dirty="0" sz="600" b="1">
                <a:latin typeface="Trebuchet MS"/>
                <a:cs typeface="Trebuchet MS"/>
              </a:rPr>
              <a:t>el</a:t>
            </a:r>
            <a:r>
              <a:rPr dirty="0" sz="600" spc="-1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pistón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73910" y="5963674"/>
            <a:ext cx="3717290" cy="43180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415"/>
              </a:spcBef>
            </a:pPr>
            <a:r>
              <a:rPr dirty="0" sz="500" spc="-10" i="1">
                <a:latin typeface="Trebuchet MS"/>
                <a:cs typeface="Trebuchet MS"/>
              </a:rPr>
              <a:t>ndido.</a:t>
            </a:r>
            <a:endParaRPr sz="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rebuchet MS"/>
              <a:cs typeface="Trebuchet MS"/>
            </a:endParaRPr>
          </a:p>
          <a:p>
            <a:pPr marL="17145" marR="5080" indent="-5080">
              <a:lnSpc>
                <a:spcPts val="819"/>
              </a:lnSpc>
            </a:pPr>
            <a:r>
              <a:rPr dirty="0" sz="800" b="1">
                <a:latin typeface="Trebuchet MS"/>
                <a:cs typeface="Trebuchet MS"/>
              </a:rPr>
              <a:t>debe</a:t>
            </a:r>
            <a:r>
              <a:rPr dirty="0" sz="800" spc="-40" b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producirse</a:t>
            </a:r>
            <a:r>
              <a:rPr dirty="0" sz="800" spc="-25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1,6</a:t>
            </a:r>
            <a:r>
              <a:rPr dirty="0" sz="800" spc="-25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mm</a:t>
            </a:r>
            <a:r>
              <a:rPr dirty="0" sz="800" spc="-15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antes</a:t>
            </a:r>
            <a:r>
              <a:rPr dirty="0" sz="800" spc="-25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del</a:t>
            </a:r>
            <a:r>
              <a:rPr dirty="0" sz="800" spc="-25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punto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muerto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superior,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lo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que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equivale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a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spc="-25" i="1">
                <a:latin typeface="Trebuchet MS"/>
                <a:cs typeface="Trebuchet MS"/>
              </a:rPr>
              <a:t>12°</a:t>
            </a:r>
            <a:r>
              <a:rPr dirty="0" sz="800" spc="-25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medidos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sobre</a:t>
            </a:r>
            <a:r>
              <a:rPr dirty="0" sz="800" spc="-15" i="1">
                <a:latin typeface="Trebuchet MS"/>
                <a:cs typeface="Trebuchet MS"/>
              </a:rPr>
              <a:t> </a:t>
            </a:r>
            <a:r>
              <a:rPr dirty="0" sz="800" i="1">
                <a:latin typeface="Trebuchet MS"/>
                <a:cs typeface="Trebuchet MS"/>
              </a:rPr>
              <a:t>el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spc="-10" i="1">
                <a:latin typeface="Trebuchet MS"/>
                <a:cs typeface="Trebuchet MS"/>
              </a:rPr>
              <a:t>cigüeñal</a:t>
            </a:r>
            <a:r>
              <a:rPr dirty="0" sz="500" spc="-10" i="1">
                <a:latin typeface="Trebuchet MS"/>
                <a:cs typeface="Trebuchet MS"/>
              </a:rPr>
              <a:t>.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88288" y="7048271"/>
            <a:ext cx="5994400" cy="2208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compresión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escapar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calorías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refrigeración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motor.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temperatura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elevada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inflamen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más </a:t>
            </a:r>
            <a:r>
              <a:rPr dirty="0" sz="1000">
                <a:latin typeface="Arial"/>
                <a:cs typeface="Arial"/>
              </a:rPr>
              <a:t>rápidamente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 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aumentar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avance. Todo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 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acabamos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decir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válido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tiempos.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distintas.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fijo,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partiendo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llenado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mediocre </a:t>
            </a:r>
            <a:r>
              <a:rPr dirty="0" sz="1000">
                <a:latin typeface="Arial"/>
                <a:cs typeface="Arial"/>
              </a:rPr>
              <a:t>(mezcla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pobre,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tarda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quemar,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presencia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escape)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requería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elevado,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era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necesario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razones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citadas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anteriormente.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aparición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rendimiento,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también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cuestiones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lucha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contaminación,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avance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ciertas motos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tiempos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hecho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variable,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tiempos.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motores,</a:t>
            </a:r>
            <a:r>
              <a:rPr dirty="0" sz="1000" spc="-25">
                <a:latin typeface="Arial"/>
                <a:cs typeface="Arial"/>
              </a:rPr>
              <a:t> el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bastante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primeros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miles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vueltas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disminuir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luego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progresivamente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máximo.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primero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aumenta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disminuir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bruscamente. </a:t>
            </a:r>
            <a:r>
              <a:rPr dirty="0" sz="1000">
                <a:latin typeface="Arial"/>
                <a:cs typeface="Arial"/>
              </a:rPr>
              <a:t>Todo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depende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comportamiento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quiere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tenga.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Calibri"/>
              <a:cs typeface="Calibri"/>
            </a:endParaRPr>
          </a:p>
          <a:p>
            <a:pPr marL="12700" marR="7620">
              <a:lnSpc>
                <a:spcPct val="111000"/>
              </a:lnSpc>
            </a:pPr>
            <a:r>
              <a:rPr dirty="0" sz="1000">
                <a:latin typeface="Arial"/>
                <a:cs typeface="Arial"/>
              </a:rPr>
              <a:t>Cross,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incluso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utilizado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regímenes </a:t>
            </a:r>
            <a:r>
              <a:rPr dirty="0" sz="1000">
                <a:latin typeface="Arial"/>
                <a:cs typeface="Arial"/>
              </a:rPr>
              <a:t>haciendo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dé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avance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retraso.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6529" y="4534534"/>
            <a:ext cx="2224405" cy="111633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80230" y="5636133"/>
            <a:ext cx="27559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b="1">
                <a:latin typeface="Consolas"/>
                <a:cs typeface="Consolas"/>
              </a:rPr>
              <a:t>»OCG</a:t>
            </a:r>
            <a:r>
              <a:rPr dirty="0" sz="400" spc="-20" b="1">
                <a:latin typeface="Consolas"/>
                <a:cs typeface="Consolas"/>
              </a:rPr>
              <a:t> lOOO</a:t>
            </a:r>
            <a:endParaRPr sz="400">
              <a:latin typeface="Consolas"/>
              <a:cs typeface="Consolas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88463" y="5870422"/>
            <a:ext cx="222250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20955">
              <a:lnSpc>
                <a:spcPct val="122400"/>
              </a:lnSpc>
              <a:spcBef>
                <a:spcPts val="160"/>
              </a:spcBef>
            </a:pPr>
            <a:r>
              <a:rPr dirty="0" sz="500" i="1">
                <a:latin typeface="Trebuchet MS"/>
                <a:cs typeface="Trebuchet MS"/>
              </a:rPr>
              <a:t>2</a:t>
            </a:r>
            <a:r>
              <a:rPr dirty="0" sz="500" spc="-4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tiempos</a:t>
            </a:r>
            <a:r>
              <a:rPr dirty="0" sz="500" spc="-4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de la</a:t>
            </a:r>
            <a:r>
              <a:rPr dirty="0" sz="500" spc="-2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Yamaha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</a:t>
            </a:r>
            <a:r>
              <a:rPr dirty="0" sz="500" spc="-5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T</a:t>
            </a:r>
            <a:r>
              <a:rPr dirty="0" sz="500" spc="-6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I</a:t>
            </a:r>
            <a:r>
              <a:rPr dirty="0" sz="500" spc="-5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2</a:t>
            </a:r>
            <a:r>
              <a:rPr dirty="0" sz="500" spc="-6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5</a:t>
            </a:r>
            <a:r>
              <a:rPr dirty="0" sz="500" spc="-6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L</a:t>
            </a:r>
            <a:r>
              <a:rPr dirty="0" sz="500" spc="-6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C</a:t>
            </a:r>
            <a:r>
              <a:rPr dirty="0" sz="500" spc="8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modelo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1985.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700" b="1">
                <a:latin typeface="Trebuchet MS"/>
                <a:cs typeface="Trebuchet MS"/>
              </a:rPr>
              <a:t>De</a:t>
            </a:r>
            <a:r>
              <a:rPr dirty="0" sz="700" spc="-30" b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4.000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a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6.250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rpm</a:t>
            </a:r>
            <a:r>
              <a:rPr dirty="0" sz="500" spc="-20" i="1">
                <a:latin typeface="Trebuchet MS"/>
                <a:cs typeface="Trebuchet MS"/>
              </a:rPr>
              <a:t> </a:t>
            </a:r>
            <a:r>
              <a:rPr dirty="0" sz="500" spc="-25" i="1">
                <a:latin typeface="Trebuchet MS"/>
                <a:cs typeface="Trebuchet MS"/>
              </a:rPr>
              <a:t>el</a:t>
            </a:r>
            <a:r>
              <a:rPr dirty="0" sz="500" spc="20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avance</a:t>
            </a:r>
            <a:r>
              <a:rPr dirty="0" sz="500" spc="-2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es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regresivo.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870200" y="1316736"/>
            <a:ext cx="2470785" cy="2143125"/>
            <a:chOff x="2870200" y="1316736"/>
            <a:chExt cx="2470785" cy="21431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0200" y="1550670"/>
              <a:ext cx="2470503" cy="190867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431540" y="1317625"/>
              <a:ext cx="1185545" cy="279400"/>
            </a:xfrm>
            <a:custGeom>
              <a:avLst/>
              <a:gdLst/>
              <a:ahLst/>
              <a:cxnLst/>
              <a:rect l="l" t="t" r="r" b="b"/>
              <a:pathLst>
                <a:path w="1185545" h="279400">
                  <a:moveTo>
                    <a:pt x="0" y="279400"/>
                  </a:moveTo>
                  <a:lnTo>
                    <a:pt x="1185544" y="279400"/>
                  </a:lnTo>
                  <a:lnTo>
                    <a:pt x="1185544" y="0"/>
                  </a:lnTo>
                  <a:lnTo>
                    <a:pt x="0" y="0"/>
                  </a:lnTo>
                  <a:lnTo>
                    <a:pt x="0" y="27940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419983" y="1298193"/>
            <a:ext cx="563880" cy="195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100"/>
              </a:spcBef>
            </a:pPr>
            <a:r>
              <a:rPr dirty="0" sz="600" spc="-20" b="1">
                <a:latin typeface="Trebuchet MS"/>
                <a:cs typeface="Trebuchet MS"/>
              </a:rPr>
              <a:t>+200</a:t>
            </a:r>
            <a:endParaRPr sz="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  <a:tabLst>
                <a:tab pos="283210" algn="l"/>
              </a:tabLst>
            </a:pPr>
            <a:r>
              <a:rPr dirty="0" sz="500" spc="-20" b="1">
                <a:latin typeface="Trebuchet MS"/>
                <a:cs typeface="Trebuchet MS"/>
              </a:rPr>
              <a:t>4100</a:t>
            </a:r>
            <a:r>
              <a:rPr dirty="0" sz="500" b="1">
                <a:latin typeface="Trebuchet MS"/>
                <a:cs typeface="Trebuchet MS"/>
              </a:rPr>
              <a:t>	</a:t>
            </a:r>
            <a:r>
              <a:rPr dirty="0" sz="500" spc="-10" b="1">
                <a:latin typeface="Trebuchet MS"/>
                <a:cs typeface="Trebuchet MS"/>
              </a:rPr>
              <a:t>rpma</a:t>
            </a:r>
            <a:r>
              <a:rPr dirty="0" sz="500" spc="-65" b="1">
                <a:latin typeface="Trebuchet MS"/>
                <a:cs typeface="Trebuchet MS"/>
              </a:rPr>
              <a:t> </a:t>
            </a:r>
            <a:r>
              <a:rPr dirty="0" sz="500" b="1">
                <a:latin typeface="Trebuchet MS"/>
                <a:cs typeface="Trebuchet MS"/>
              </a:rPr>
              <a:t>l</a:t>
            </a:r>
            <a:r>
              <a:rPr dirty="0" sz="500" spc="-55" b="1">
                <a:latin typeface="Trebuchet MS"/>
                <a:cs typeface="Trebuchet MS"/>
              </a:rPr>
              <a:t> </a:t>
            </a:r>
            <a:r>
              <a:rPr dirty="0" sz="500" b="1">
                <a:latin typeface="Trebuchet MS"/>
                <a:cs typeface="Trebuchet MS"/>
              </a:rPr>
              <a:t>l</a:t>
            </a:r>
            <a:r>
              <a:rPr dirty="0" sz="500" spc="-40" b="1">
                <a:latin typeface="Trebuchet MS"/>
                <a:cs typeface="Trebuchet MS"/>
              </a:rPr>
              <a:t> </a:t>
            </a:r>
            <a:r>
              <a:rPr dirty="0" sz="500" spc="-50" b="1">
                <a:latin typeface="Trebuchet MS"/>
                <a:cs typeface="Trebuchet MS"/>
              </a:rPr>
              <a:t>*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29884" y="3544951"/>
            <a:ext cx="78994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i="1">
                <a:latin typeface="Trebuchet MS"/>
                <a:cs typeface="Trebuchet MS"/>
              </a:rPr>
              <a:t>de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un</a:t>
            </a:r>
            <a:r>
              <a:rPr dirty="0" sz="500" spc="-2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motor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de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4</a:t>
            </a:r>
            <a:r>
              <a:rPr dirty="0" sz="500" spc="-15" i="1">
                <a:latin typeface="Trebuchet MS"/>
                <a:cs typeface="Trebuchet MS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tiempos.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8288" y="4319142"/>
            <a:ext cx="5997575" cy="3247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BUJIA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143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último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cesado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progresar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sola </a:t>
            </a:r>
            <a:r>
              <a:rPr dirty="0" sz="1000">
                <a:latin typeface="Arial"/>
                <a:cs typeface="Arial"/>
              </a:rPr>
              <a:t>década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pasado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competición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habitualmente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calles.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efecto,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5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actuales</a:t>
            </a:r>
            <a:r>
              <a:rPr dirty="0" sz="1000" spc="5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48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elásticas,</a:t>
            </a:r>
            <a:r>
              <a:rPr dirty="0" sz="1000" spc="5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soportan</a:t>
            </a:r>
            <a:r>
              <a:rPr dirty="0" sz="1000" spc="5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condiciones</a:t>
            </a:r>
            <a:r>
              <a:rPr dirty="0" sz="1000" spc="5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motivo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cosa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mejor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respetar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preconizaciones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constructor.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esenciales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dictan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bujía: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dimensiones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cuerpo,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roscado,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diámetro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ó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14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mm,</a:t>
            </a:r>
            <a:r>
              <a:rPr dirty="0" sz="1000">
                <a:latin typeface="Arial"/>
                <a:cs typeface="Arial"/>
              </a:rPr>
              <a:t> 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longitud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19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mm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(cuerpo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largo)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12,7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mm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(cuerpo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corto).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mayoría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predomina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cuerpo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asiento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rosca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mejor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disipación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térmico,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capacidad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evacuar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calorías,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normalizado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ya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1924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Bosch.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térmico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clasificar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grandes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categorías: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frías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calientes.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frías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propulsados,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facultad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evacuar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rápidamente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numerosas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calorías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almacenan.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obstante,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monta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demasiado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fría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requiere,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llegará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alcanzar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suficiente </a:t>
            </a:r>
            <a:r>
              <a:rPr dirty="0" sz="1000">
                <a:latin typeface="Arial"/>
                <a:cs typeface="Arial"/>
              </a:rPr>
              <a:t>temperatura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limpiarse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ensuciará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rápidamente,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ciudad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trayectos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cortos.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06623" y="430783"/>
            <a:ext cx="3676015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4595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SISTEMA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ELÉCTRICO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993393"/>
            <a:ext cx="5993765" cy="1145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El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multímetro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multímetro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aparato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voltaje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DC,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continuidad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componentes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cantidades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pequeñas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circuitos.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instrumento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te </a:t>
            </a:r>
            <a:r>
              <a:rPr dirty="0" sz="1000">
                <a:latin typeface="Arial"/>
                <a:cs typeface="Arial"/>
              </a:rPr>
              <a:t>permitirá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saber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voltaje.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hacerlo,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multímetro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ayudará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conseguir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diversidad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tareas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útiles.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Empieza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familiarizarte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aparato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aprender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usar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distintas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ohmios,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amperios.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4326153"/>
            <a:ext cx="5996940" cy="1931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56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Ejemplo</a:t>
            </a:r>
            <a:r>
              <a:rPr dirty="0" sz="1000" spc="2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para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medir</a:t>
            </a:r>
            <a:r>
              <a:rPr dirty="0" sz="1000" spc="2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resistencia.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Medición</a:t>
            </a:r>
            <a:r>
              <a:rPr dirty="0" sz="1000" spc="2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2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voltaje</a:t>
            </a:r>
            <a:r>
              <a:rPr dirty="0" sz="1000" spc="204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y</a:t>
            </a:r>
            <a:r>
              <a:rPr dirty="0" sz="1000" spc="18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amperaje</a:t>
            </a:r>
            <a:r>
              <a:rPr dirty="0" sz="1000" spc="2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realice</a:t>
            </a:r>
            <a:r>
              <a:rPr dirty="0" sz="1000" spc="19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los</a:t>
            </a:r>
            <a:r>
              <a:rPr dirty="0" sz="1000" spc="2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procesos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como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lo </a:t>
            </a:r>
            <a:r>
              <a:rPr dirty="0" sz="1000" b="1">
                <a:latin typeface="Arial"/>
                <a:cs typeface="Arial"/>
              </a:rPr>
              <a:t>explica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docente.</a:t>
            </a:r>
            <a:endParaRPr sz="1000">
              <a:latin typeface="Arial"/>
              <a:cs typeface="Arial"/>
            </a:endParaRPr>
          </a:p>
          <a:p>
            <a:pPr marL="12700" marR="8890">
              <a:lnSpc>
                <a:spcPts val="1880"/>
              </a:lnSpc>
              <a:spcBef>
                <a:spcPts val="165"/>
              </a:spcBef>
              <a:buSzPct val="90000"/>
              <a:buAutoNum type="arabicPeriod"/>
              <a:tabLst>
                <a:tab pos="119380" algn="l"/>
              </a:tabLst>
            </a:pPr>
            <a:r>
              <a:rPr dirty="0" sz="1000" b="1">
                <a:latin typeface="Arial"/>
                <a:cs typeface="Arial"/>
              </a:rPr>
              <a:t>Conecta</a:t>
            </a:r>
            <a:r>
              <a:rPr dirty="0" sz="1000" spc="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7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multímetro</a:t>
            </a:r>
            <a:r>
              <a:rPr dirty="0" sz="1000" spc="9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al</a:t>
            </a:r>
            <a:r>
              <a:rPr dirty="0" sz="1000" spc="6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circuito.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Coloca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sonda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negra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común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sonda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roja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indicado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ohms.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esté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indicado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diodos.</a:t>
            </a:r>
            <a:endParaRPr sz="1000">
              <a:latin typeface="Arial"/>
              <a:cs typeface="Arial"/>
            </a:endParaRPr>
          </a:p>
          <a:p>
            <a:pPr marL="156845" indent="-144780">
              <a:lnSpc>
                <a:spcPct val="100000"/>
              </a:lnSpc>
              <a:spcBef>
                <a:spcPts val="660"/>
              </a:spcBef>
              <a:buSzPct val="90000"/>
              <a:buAutoNum type="arabicPeriod" startAt="2"/>
              <a:tabLst>
                <a:tab pos="157480" algn="l"/>
              </a:tabLst>
            </a:pPr>
            <a:r>
              <a:rPr dirty="0" sz="1000" b="1">
                <a:latin typeface="Arial"/>
                <a:cs typeface="Arial"/>
              </a:rPr>
              <a:t>Gira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perilla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del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selector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para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configurar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multímetro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para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medir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resistencia.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estar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56000"/>
              </a:lnSpc>
              <a:spcBef>
                <a:spcPts val="15"/>
              </a:spcBef>
            </a:pPr>
            <a:r>
              <a:rPr dirty="0" sz="1000">
                <a:latin typeface="Arial"/>
                <a:cs typeface="Arial"/>
              </a:rPr>
              <a:t>representado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letra</a:t>
            </a:r>
            <a:r>
              <a:rPr dirty="0" sz="1000" spc="4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griega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Omega,</a:t>
            </a:r>
            <a:r>
              <a:rPr dirty="0" sz="1000" spc="4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3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</a:t>
            </a:r>
            <a:r>
              <a:rPr dirty="0" sz="1000" spc="4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ohms,</a:t>
            </a:r>
            <a:r>
              <a:rPr dirty="0" sz="1000" spc="4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4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medición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resistencias.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635"/>
            <a:ext cx="2296795" cy="1750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3525" y="6553834"/>
            <a:ext cx="4568825" cy="326262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5670" cy="9505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5080">
              <a:lnSpc>
                <a:spcPct val="110400"/>
              </a:lnSpc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 calientes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propulsados.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bujía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sometida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grande.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alcanzar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temperatura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auto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limpieza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evacuar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calorías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demasiado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rápidamente.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demasiado </a:t>
            </a:r>
            <a:r>
              <a:rPr dirty="0" sz="1000">
                <a:latin typeface="Arial"/>
                <a:cs typeface="Arial"/>
              </a:rPr>
              <a:t>caliente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propulsado,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alcanzará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674620" y="6580505"/>
            <a:ext cx="2421890" cy="2326005"/>
            <a:chOff x="2674620" y="6580505"/>
            <a:chExt cx="2421890" cy="23260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4620" y="6734810"/>
              <a:ext cx="1235709" cy="21717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0330" y="6580505"/>
              <a:ext cx="1186179" cy="232600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759966" y="9034983"/>
            <a:ext cx="42525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fría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(dibujo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izquierda)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evacuado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rápidamente.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2895" y="1713229"/>
            <a:ext cx="2611755" cy="414337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194430" y="6052184"/>
            <a:ext cx="95567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i="1">
                <a:latin typeface="Trebuchet MS"/>
                <a:cs typeface="Trebuchet MS"/>
              </a:rPr>
              <a:t>Corte </a:t>
            </a:r>
            <a:r>
              <a:rPr dirty="0" sz="500" spc="-10" i="1">
                <a:latin typeface="Trebuchet MS"/>
                <a:cs typeface="Trebuchet MS"/>
              </a:rPr>
              <a:t>simplificado</a:t>
            </a:r>
            <a:r>
              <a:rPr dirty="0" sz="500" spc="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de</a:t>
            </a:r>
            <a:r>
              <a:rPr dirty="0" sz="500" spc="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una</a:t>
            </a:r>
            <a:r>
              <a:rPr dirty="0" sz="500" spc="15" i="1">
                <a:latin typeface="Trebuchet MS"/>
                <a:cs typeface="Trebuchet MS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bujía.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8210" cy="874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Calibri"/>
              <a:cs typeface="Calibri"/>
            </a:endParaRPr>
          </a:p>
          <a:p>
            <a:pPr algn="ctr" marR="635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(dibujo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derecha)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dispersar.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715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Rápidamente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temperatura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excesiva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pondrá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rojo.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constituirá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punto </a:t>
            </a:r>
            <a:r>
              <a:rPr dirty="0" sz="1000">
                <a:latin typeface="Arial"/>
                <a:cs typeface="Arial"/>
              </a:rPr>
              <a:t>caliente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provoca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autoencendido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comprimidos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sobrecalentar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cabeza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pistón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perforarla.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marca,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térmico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diferente.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Bosch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estuvo indicando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segundos que invertía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 bobina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pasar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ensuciado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autoencendido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condiciones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trabajo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determinadas.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240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invertía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240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segundos.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posteriormente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Bosch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unió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demás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fabricantes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empezó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térmico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cifra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(bujías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frías)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12 </a:t>
            </a:r>
            <a:r>
              <a:rPr dirty="0" sz="1000">
                <a:latin typeface="Arial"/>
                <a:cs typeface="Arial"/>
              </a:rPr>
              <a:t>(bujías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calientes).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sucede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NGK,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(bobinas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muy </a:t>
            </a:r>
            <a:r>
              <a:rPr dirty="0" sz="1000">
                <a:latin typeface="Arial"/>
                <a:cs typeface="Arial"/>
              </a:rPr>
              <a:t>calientes)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(bobinas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frías).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Nippon-</a:t>
            </a:r>
            <a:r>
              <a:rPr dirty="0" sz="1000">
                <a:latin typeface="Arial"/>
                <a:cs typeface="Arial"/>
              </a:rPr>
              <a:t>Denso,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cifras,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20, </a:t>
            </a:r>
            <a:r>
              <a:rPr dirty="0" sz="1000">
                <a:latin typeface="Arial"/>
                <a:cs typeface="Arial"/>
              </a:rPr>
              <a:t>22,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24,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27, 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antiguo índice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Bosch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dividido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Champion,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elevada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lacifra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designa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caliente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bujía.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Así,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N9Y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más </a:t>
            </a:r>
            <a:r>
              <a:rPr dirty="0" sz="1000">
                <a:latin typeface="Arial"/>
                <a:cs typeface="Arial"/>
              </a:rPr>
              <a:t>caliente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N6Y.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suerte,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tablas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equivalencias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marcas,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térmico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dimensiones.</a:t>
            </a:r>
            <a:r>
              <a:rPr dirty="0" sz="1000" spc="15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último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criterio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elección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eventual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antiparásitaje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incorporado.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efecto,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dotadas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interna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antiparasitaje.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utilización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caperuzas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herméticas, </a:t>
            </a:r>
            <a:r>
              <a:rPr dirty="0" sz="1000">
                <a:latin typeface="Arial"/>
                <a:cs typeface="Arial"/>
              </a:rPr>
              <a:t>desprovistas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blindaje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externo. Estas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 se reconocen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letra "R". Por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ejemplo, NGK</a:t>
            </a:r>
            <a:r>
              <a:rPr dirty="0" sz="1000" spc="-10">
                <a:latin typeface="Arial"/>
                <a:cs typeface="Arial"/>
              </a:rPr>
              <a:t> DPR8EA- </a:t>
            </a:r>
            <a:r>
              <a:rPr dirty="0" sz="1000">
                <a:latin typeface="Arial"/>
                <a:cs typeface="Arial"/>
              </a:rPr>
              <a:t>9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Nippon-</a:t>
            </a:r>
            <a:r>
              <a:rPr dirty="0" sz="1000">
                <a:latin typeface="Arial"/>
                <a:cs typeface="Arial"/>
              </a:rPr>
              <a:t>Denso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X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24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vuestra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preconizado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montarlas obligatoriamente,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razones: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har char="-"/>
              <a:tabLst>
                <a:tab pos="125730" algn="l"/>
              </a:tabLst>
            </a:pP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beneficiarse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antiparasitaje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obligatorio.</a:t>
            </a:r>
            <a:endParaRPr sz="1000">
              <a:latin typeface="Arial"/>
              <a:cs typeface="Arial"/>
            </a:endParaRPr>
          </a:p>
          <a:p>
            <a:pPr marL="12700" marR="348615">
              <a:lnSpc>
                <a:spcPct val="111000"/>
              </a:lnSpc>
              <a:spcBef>
                <a:spcPts val="985"/>
              </a:spcBef>
              <a:buChar char="-"/>
              <a:tabLst>
                <a:tab pos="125730" algn="l"/>
              </a:tabLst>
            </a:pP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dichas </a:t>
            </a:r>
            <a:r>
              <a:rPr dirty="0" sz="1000">
                <a:latin typeface="Arial"/>
                <a:cs typeface="Arial"/>
              </a:rPr>
              <a:t>bujías;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funcionamiento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incorrecto.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EQUIPO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ELECTRICO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CIRCUITO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CARCA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CORRIENTE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CONTINUA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CORRIENTE</a:t>
            </a:r>
            <a:r>
              <a:rPr dirty="0" sz="1000" spc="-10" b="1">
                <a:latin typeface="Arial"/>
                <a:cs typeface="Arial"/>
              </a:rPr>
              <a:t> ALTERNA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corriente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continúa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2700">
              <a:lnSpc>
                <a:spcPts val="1150"/>
              </a:lnSpc>
            </a:pPr>
            <a:r>
              <a:rPr dirty="0" sz="1000">
                <a:latin typeface="Arial"/>
                <a:cs typeface="Arial"/>
              </a:rPr>
              <a:t>Es una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viaja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0">
                <a:latin typeface="Arial"/>
                <a:cs typeface="Arial"/>
              </a:rPr>
              <a:t> proporcionada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rectificada,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explicará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adelante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carga.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corriente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10200"/>
              </a:lnSpc>
              <a:spcBef>
                <a:spcPts val="835"/>
              </a:spcBef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sur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 inductor,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corriente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polaridad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invierten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constantemente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secuencia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norte-sur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inductor.</a:t>
            </a:r>
            <a:r>
              <a:rPr dirty="0" sz="1000" spc="150">
                <a:latin typeface="Arial"/>
                <a:cs typeface="Arial"/>
              </a:rPr>
              <a:t> 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producirán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alterna.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efectuar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recarga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regulada,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sobrecarga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rectificado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comente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985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sentido.</a:t>
            </a:r>
            <a:r>
              <a:rPr dirty="0" sz="1000" spc="4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mono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cristal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compuesto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mitades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opuestas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separadas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denomina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barrera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unión.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reposo,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barrera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impide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mitad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negativa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(que </a:t>
            </a:r>
            <a:r>
              <a:rPr dirty="0" sz="1000">
                <a:latin typeface="Arial"/>
                <a:cs typeface="Arial"/>
              </a:rPr>
              <a:t>posee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exceso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electrones)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mitad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positiva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(que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posee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defecto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electrones);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dice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huecos.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correctamente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fuente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+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borne </a:t>
            </a:r>
            <a:r>
              <a:rPr dirty="0" sz="1000">
                <a:latin typeface="Arial"/>
                <a:cs typeface="Arial"/>
              </a:rPr>
              <a:t>positivo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negativo),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electrones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exceso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atraídos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barrera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hacia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+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huecos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atraídos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contrario,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fuente.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huecos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7575" cy="686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5080">
              <a:lnSpc>
                <a:spcPct val="110600"/>
              </a:lnSpc>
            </a:pPr>
            <a:r>
              <a:rPr dirty="0" sz="1000">
                <a:latin typeface="Arial"/>
                <a:cs typeface="Arial"/>
              </a:rPr>
              <a:t>encuentran</a:t>
            </a:r>
            <a:r>
              <a:rPr dirty="0" sz="1000" spc="280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85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85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barrera,</a:t>
            </a:r>
            <a:r>
              <a:rPr dirty="0" sz="1000" spc="280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donde</a:t>
            </a:r>
            <a:r>
              <a:rPr dirty="0" sz="1000" spc="285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85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anulan,</a:t>
            </a:r>
            <a:r>
              <a:rPr dirty="0" sz="1000" spc="285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haciendo</a:t>
            </a:r>
            <a:r>
              <a:rPr dirty="0" sz="1000" spc="285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85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295">
                <a:latin typeface="Arial"/>
                <a:cs typeface="Arial"/>
              </a:rPr>
              <a:t>   </a:t>
            </a:r>
            <a:r>
              <a:rPr dirty="0" sz="1000" spc="-10">
                <a:latin typeface="Arial"/>
                <a:cs typeface="Arial"/>
              </a:rPr>
              <a:t>permeable.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conexión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tendría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reforzar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barrera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unión,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impidiendo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entonces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toda </a:t>
            </a:r>
            <a:r>
              <a:rPr dirty="0" sz="1000" spc="-10">
                <a:latin typeface="Arial"/>
                <a:cs typeface="Arial"/>
              </a:rPr>
              <a:t>circulación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comprende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semifase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333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manera,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fases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negativas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inverso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corriente)son </a:t>
            </a:r>
            <a:r>
              <a:rPr dirty="0" sz="1000">
                <a:latin typeface="Arial"/>
                <a:cs typeface="Arial"/>
              </a:rPr>
              <a:t>eliminadas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obtiene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sentido,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continúa.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35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corriente,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diodos,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puente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cuatro </a:t>
            </a:r>
            <a:r>
              <a:rPr dirty="0" sz="1000">
                <a:latin typeface="Arial"/>
                <a:cs typeface="Arial"/>
              </a:rPr>
              <a:t>diodos para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monofásica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seis diodos para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trifásica.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 dibujos adjuntos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muestran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circulación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diodos.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regulación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corriente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110300"/>
              </a:lnSpc>
              <a:spcBef>
                <a:spcPts val="825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paralelo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debe </a:t>
            </a:r>
            <a:r>
              <a:rPr dirty="0" sz="1000">
                <a:latin typeface="Arial"/>
                <a:cs typeface="Arial"/>
              </a:rPr>
              <a:t>vigilar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encima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normal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funcionamiento.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sobrepasar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7,5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14,5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voltios.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motos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modernas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reguladores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electrónicos. </a:t>
            </a:r>
            <a:r>
              <a:rPr dirty="0" sz="1000">
                <a:latin typeface="Arial"/>
                <a:cs typeface="Arial"/>
              </a:rPr>
              <a:t>Empecemos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simple: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Zener.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diodo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Zener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35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especial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sometido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tensión </a:t>
            </a:r>
            <a:r>
              <a:rPr dirty="0" sz="1000">
                <a:latin typeface="Arial"/>
                <a:cs typeface="Arial"/>
              </a:rPr>
              <a:t>determinada.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paralelo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batería.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mantiene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baja,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 Zener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bloqueado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la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totalidad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batería.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alcanza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correspondiente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desbloqueo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Zener,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vuelve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carga.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REGULADOR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ELECTRÓNICO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35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motos 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fabrican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actualmente,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efectúa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sistema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complejo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simple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Zener. 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encontramos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Zener,</a:t>
            </a:r>
            <a:r>
              <a:rPr dirty="0" sz="1000" spc="-10">
                <a:latin typeface="Arial"/>
                <a:cs typeface="Arial"/>
              </a:rPr>
              <a:t> aunque </a:t>
            </a:r>
            <a:r>
              <a:rPr dirty="0" sz="1000">
                <a:latin typeface="Arial"/>
                <a:cs typeface="Arial"/>
              </a:rPr>
              <a:t>combinado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tiristores.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 constituido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 cuatro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piezas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materiales semiconductores.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 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cátodo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ánodo pero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 puede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sentido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inverso.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difiere 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puntos: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1430">
              <a:lnSpc>
                <a:spcPct val="11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43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polaridad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correcta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(negativa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cátodo),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puede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recibida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base.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cesa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desbloqueo,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conducir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cátodo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ánodo</a:t>
            </a:r>
            <a:r>
              <a:rPr dirty="0" sz="1000" spc="-10">
                <a:latin typeface="Arial"/>
                <a:cs typeface="Arial"/>
              </a:rPr>
              <a:t> hasta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46885" y="7703819"/>
            <a:ext cx="3627120" cy="1598295"/>
            <a:chOff x="1746885" y="7703819"/>
            <a:chExt cx="3627120" cy="15982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6885" y="7703819"/>
              <a:ext cx="3627120" cy="15722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140075" y="9166859"/>
              <a:ext cx="143510" cy="133985"/>
            </a:xfrm>
            <a:custGeom>
              <a:avLst/>
              <a:gdLst/>
              <a:ahLst/>
              <a:cxnLst/>
              <a:rect l="l" t="t" r="r" b="b"/>
              <a:pathLst>
                <a:path w="143510" h="133984">
                  <a:moveTo>
                    <a:pt x="0" y="133985"/>
                  </a:moveTo>
                  <a:lnTo>
                    <a:pt x="143510" y="133985"/>
                  </a:lnTo>
                  <a:lnTo>
                    <a:pt x="143510" y="0"/>
                  </a:lnTo>
                  <a:lnTo>
                    <a:pt x="0" y="0"/>
                  </a:lnTo>
                  <a:lnTo>
                    <a:pt x="0" y="13398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96439" y="9189053"/>
            <a:ext cx="4389755" cy="48133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555"/>
              </a:spcBef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r>
              <a:rPr dirty="0" sz="1100" spc="-10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  <a:p>
            <a:pPr marL="12700" marR="2265680" indent="60960">
              <a:lnSpc>
                <a:spcPct val="116700"/>
              </a:lnSpc>
              <a:spcBef>
                <a:spcPts val="130"/>
              </a:spcBef>
            </a:pPr>
            <a:r>
              <a:rPr dirty="0" sz="600" i="1">
                <a:latin typeface="Segoe UI"/>
                <a:cs typeface="Segoe UI"/>
              </a:rPr>
              <a:t>Ejemplo de circuito</a:t>
            </a:r>
            <a:r>
              <a:rPr dirty="0" sz="600" spc="1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de carga</a:t>
            </a:r>
            <a:r>
              <a:rPr dirty="0" sz="600" spc="5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tomado</a:t>
            </a:r>
            <a:r>
              <a:rPr dirty="0" sz="600" spc="1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de un</a:t>
            </a:r>
            <a:r>
              <a:rPr dirty="0" sz="600" spc="2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modelo</a:t>
            </a:r>
            <a:r>
              <a:rPr dirty="0" sz="600" spc="15" i="1">
                <a:latin typeface="Segoe UI"/>
                <a:cs typeface="Segoe UI"/>
              </a:rPr>
              <a:t> </a:t>
            </a:r>
            <a:r>
              <a:rPr dirty="0" sz="600" spc="-10" i="1">
                <a:latin typeface="Segoe UI"/>
                <a:cs typeface="Segoe UI"/>
              </a:rPr>
              <a:t>Kawasaki.</a:t>
            </a:r>
            <a:r>
              <a:rPr dirty="0" sz="600" spc="20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(Consultar</a:t>
            </a:r>
            <a:r>
              <a:rPr dirty="0" sz="600" spc="27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el</a:t>
            </a:r>
            <a:r>
              <a:rPr dirty="0" sz="600" spc="27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texto</a:t>
            </a:r>
            <a:r>
              <a:rPr dirty="0" sz="600" spc="27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para</a:t>
            </a:r>
            <a:r>
              <a:rPr dirty="0" sz="600" spc="27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el</a:t>
            </a:r>
            <a:r>
              <a:rPr dirty="0" sz="600" spc="27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funcionamiento</a:t>
            </a:r>
            <a:r>
              <a:rPr dirty="0" sz="600" spc="270" i="1">
                <a:latin typeface="Segoe UI"/>
                <a:cs typeface="Segoe UI"/>
              </a:rPr>
              <a:t> </a:t>
            </a:r>
            <a:r>
              <a:rPr dirty="0" sz="600" i="1">
                <a:latin typeface="Segoe UI"/>
                <a:cs typeface="Segoe UI"/>
              </a:rPr>
              <a:t>del</a:t>
            </a:r>
            <a:r>
              <a:rPr dirty="0" sz="600" spc="275" i="1">
                <a:latin typeface="Segoe UI"/>
                <a:cs typeface="Segoe UI"/>
              </a:rPr>
              <a:t> </a:t>
            </a:r>
            <a:r>
              <a:rPr dirty="0" sz="600" spc="-10" i="1">
                <a:latin typeface="Segoe UI"/>
                <a:cs typeface="Segoe UI"/>
              </a:rPr>
              <a:t>regulador</a:t>
            </a:r>
            <a:endParaRPr sz="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699008"/>
            <a:ext cx="5665470" cy="765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próxima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10">
                <a:latin typeface="Arial"/>
                <a:cs typeface="Arial"/>
              </a:rPr>
              <a:t> desbloqueará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nuevo.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Arial"/>
              <a:cs typeface="Arial"/>
            </a:endParaRPr>
          </a:p>
          <a:p>
            <a:pPr marL="1995170" marR="5080" indent="-1651000">
              <a:lnSpc>
                <a:spcPts val="1160"/>
              </a:lnSpc>
            </a:pPr>
            <a:r>
              <a:rPr dirty="0" sz="1000">
                <a:latin typeface="Arial"/>
                <a:cs typeface="Arial"/>
              </a:rPr>
              <a:t>I.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trifásico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Rectificador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5.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6. </a:t>
            </a:r>
            <a:r>
              <a:rPr dirty="0" sz="1000" spc="-10">
                <a:latin typeface="Arial"/>
                <a:cs typeface="Arial"/>
              </a:rPr>
              <a:t>Consumidores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 </a:t>
            </a:r>
            <a:r>
              <a:rPr dirty="0" sz="1000" spc="-10">
                <a:latin typeface="Arial"/>
                <a:cs typeface="Arial"/>
              </a:rPr>
              <a:t>eléctrico.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1831593"/>
            <a:ext cx="5997575" cy="5682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FUNCIONAMIENTO </a:t>
            </a:r>
            <a:r>
              <a:rPr dirty="0" sz="1000" b="1">
                <a:latin typeface="Arial"/>
                <a:cs typeface="Arial"/>
              </a:rPr>
              <a:t>DEL REGULADOR </a:t>
            </a:r>
            <a:r>
              <a:rPr dirty="0" sz="1000" spc="-10" b="1">
                <a:latin typeface="Arial"/>
                <a:cs typeface="Arial"/>
              </a:rPr>
              <a:t>ELECTRÓNICO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110200"/>
              </a:lnSpc>
              <a:spcBef>
                <a:spcPts val="835"/>
              </a:spcBef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facilitar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comprensión,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explicaremos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regulación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interesándonos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tiristores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representados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esquema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arriba.</a:t>
            </a:r>
            <a:r>
              <a:rPr dirty="0" sz="1000" spc="4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Encontramos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(Th,)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diodo </a:t>
            </a:r>
            <a:r>
              <a:rPr dirty="0" sz="1000">
                <a:latin typeface="Arial"/>
                <a:cs typeface="Arial"/>
              </a:rPr>
              <a:t>Zener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(ZD).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 diodo Zener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 unido 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positivo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la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fin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estar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relación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estado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desbloquear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éste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empieza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excesiva.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Th,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D¡,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esquema,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célula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rectificadora.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985">
              <a:lnSpc>
                <a:spcPct val="1102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D¡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atravesar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recargarla.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Vuelve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D,.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excesiva,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Zener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vuelve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alcanza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tiristor,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desbloquea.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Así,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sobrecargarla,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corriente 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derivada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masa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 desbloqueo de Th,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tensión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(ver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esquema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rectifica-</a:t>
            </a:r>
            <a:r>
              <a:rPr dirty="0" sz="1000">
                <a:latin typeface="Arial"/>
                <a:cs typeface="Arial"/>
              </a:rPr>
              <a:t>do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regulación),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transmite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Th¡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R2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transmite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Thj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tercera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fase.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BATERÍA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 una variedad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comportamiento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reversible,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puede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10">
                <a:latin typeface="Arial"/>
                <a:cs typeface="Arial"/>
              </a:rPr>
              <a:t> recargada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aporte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corrienteeléctrica.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recipiente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lleno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electrolito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(solución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agua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ácido </a:t>
            </a:r>
            <a:r>
              <a:rPr dirty="0" sz="1000">
                <a:latin typeface="Arial"/>
                <a:cs typeface="Arial"/>
              </a:rPr>
              <a:t>sulfúrico)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sumergen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placas.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positivas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recubiertas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peróxido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plomo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(PbO¡)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negativas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recubiertas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plomo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esponjoso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(Pb).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electrolito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actúa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placas.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compuesta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elementos, </a:t>
            </a:r>
            <a:r>
              <a:rPr dirty="0" sz="1000">
                <a:latin typeface="Arial"/>
                <a:cs typeface="Arial"/>
              </a:rPr>
              <a:t>estando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constituido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conjunto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positivas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negativas.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tensión </a:t>
            </a:r>
            <a:r>
              <a:rPr dirty="0" sz="1000">
                <a:latin typeface="Arial"/>
                <a:cs typeface="Arial"/>
              </a:rPr>
              <a:t>proporcionada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voltios.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Tendremos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 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seis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 para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12 V.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 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capacidad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amperios-</a:t>
            </a:r>
            <a:r>
              <a:rPr dirty="0" sz="1000" spc="-20">
                <a:latin typeface="Arial"/>
                <a:cs typeface="Arial"/>
              </a:rPr>
              <a:t>hora </a:t>
            </a:r>
            <a:r>
              <a:rPr dirty="0" sz="1000">
                <a:latin typeface="Arial"/>
                <a:cs typeface="Arial"/>
              </a:rPr>
              <a:t>(Ah).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14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proporcionar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intensidad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14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hora.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CUANDO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BATERÍA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DESCARGA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2700">
              <a:lnSpc>
                <a:spcPts val="116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descarga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descomposición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ácido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sulfúrico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(HjS04),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comporta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sulfatación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agua,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fórmula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siguiente: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20"/>
              </a:spcBef>
            </a:pP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H2S04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+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Pb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+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Pb2,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PbS04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+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7882890"/>
            <a:ext cx="5997575" cy="1291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CUANDO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BATERÍA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</a:t>
            </a:r>
            <a:r>
              <a:rPr dirty="0" sz="1000" spc="-20" b="1">
                <a:latin typeface="Arial"/>
                <a:cs typeface="Arial"/>
              </a:rPr>
              <a:t> CARGA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10200"/>
              </a:lnSpc>
              <a:spcBef>
                <a:spcPts val="835"/>
              </a:spcBef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recargar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+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acumulador,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comporta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reacción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inversa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descarga.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electrolito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recupera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concentración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ácido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placas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recubren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nuevo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plomo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peróxido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plomo.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servicio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será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proporcionada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generador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quepuede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dinamo,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ya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encuentra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rústicos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procedentes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697484"/>
            <a:ext cx="5994400" cy="2576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</a:t>
            </a:r>
            <a:r>
              <a:rPr dirty="0" u="sng" sz="10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GENERADORES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CORRIENTE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715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Todo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generador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basado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inducidas.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Tal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explicado anteriormente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descripción del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magnético, un generador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dispondrá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inducidos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norte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sur.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Tendremos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pues </a:t>
            </a:r>
            <a:r>
              <a:rPr dirty="0" sz="1000">
                <a:latin typeface="Arial"/>
                <a:cs typeface="Arial"/>
              </a:rPr>
              <a:t>producción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deberá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rectificada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recargar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batería.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vamos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recordar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rápidamente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qué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 spc="-10">
                <a:latin typeface="Arial"/>
                <a:cs typeface="Arial"/>
              </a:rPr>
              <a:t>alternador.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EL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VOLANTE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MAGNÉTICO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explicado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apartado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dedicado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todo </a:t>
            </a:r>
            <a:r>
              <a:rPr dirty="0" sz="1000">
                <a:latin typeface="Arial"/>
                <a:cs typeface="Arial"/>
              </a:rPr>
              <a:t>caso,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precisar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tendrá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misión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proporcionarle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corriente de recarga necesaria. Generalmente, la batería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 tiene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este </a:t>
            </a:r>
            <a:r>
              <a:rPr dirty="0" sz="1000" spc="-20">
                <a:latin typeface="Arial"/>
                <a:cs typeface="Arial"/>
              </a:rPr>
              <a:t>caso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 auxiliar, como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alimentación 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señalización,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intermitentes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stop, estando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 spc="-10">
                <a:latin typeface="Arial"/>
                <a:cs typeface="Arial"/>
              </a:rPr>
              <a:t>iluminación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volante.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3685159"/>
            <a:ext cx="5998845" cy="5312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EL </a:t>
            </a:r>
            <a:r>
              <a:rPr dirty="0" sz="1000" spc="-10" b="1">
                <a:latin typeface="Arial"/>
                <a:cs typeface="Arial"/>
              </a:rPr>
              <a:t>ALTERNADOR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985">
              <a:lnSpc>
                <a:spcPct val="1102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generador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iluminación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eventualmente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recarga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esencialmente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generador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embargo,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 casos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difícil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estamos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volante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alternador.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sucede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grandes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terreno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generador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(12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máximo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magnético)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comparable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veces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iluminación,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totalmente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independientes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alimentados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 spc="-10">
                <a:latin typeface="Arial"/>
                <a:cs typeface="Arial"/>
              </a:rPr>
              <a:t>generador.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Descripción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alternador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principales: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har char="-"/>
              <a:tabLst>
                <a:tab pos="125730" algn="l"/>
              </a:tabLst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inducido,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fijo.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-"/>
            </a:pPr>
            <a:endParaRPr sz="95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5"/>
              </a:spcBef>
              <a:buChar char="-"/>
              <a:tabLst>
                <a:tab pos="125730" algn="l"/>
              </a:tabLst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inductor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giratorio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rotor.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inducido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generalmente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ó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18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excepcionales,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24.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producción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efectúa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magnético.</a:t>
            </a:r>
            <a:r>
              <a:rPr dirty="0" sz="1000" spc="26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alternadores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diferencian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naturaleza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inductor,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vamos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detalle.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Alternador</a:t>
            </a:r>
            <a:r>
              <a:rPr dirty="0" u="sng" sz="10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monofásico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2700">
              <a:lnSpc>
                <a:spcPct val="111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serie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 producida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sinusoidal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simple.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Alternador</a:t>
            </a:r>
            <a:r>
              <a:rPr dirty="0" u="sng" sz="10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trifásico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5240">
              <a:lnSpc>
                <a:spcPct val="11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grupos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reunirse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dos,ya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(conexión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triángulo)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común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(conexión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estrella).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2675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5080">
              <a:lnSpc>
                <a:spcPct val="110400"/>
              </a:lnSpc>
            </a:pPr>
            <a:r>
              <a:rPr dirty="0" sz="1000">
                <a:latin typeface="Arial"/>
                <a:cs typeface="Arial"/>
              </a:rPr>
              <a:t>Al girar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 de 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magnetiza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núcleos 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estator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alternativamente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polo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conjuntos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separadas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120°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denominación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trifásico.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Alternadores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</a:t>
            </a:r>
            <a:r>
              <a:rPr dirty="0" u="sng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rotor</a:t>
            </a:r>
            <a:r>
              <a:rPr dirty="0" u="sng" sz="10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imantación</a:t>
            </a:r>
            <a:r>
              <a:rPr dirty="0" u="sng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permanente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9525">
              <a:lnSpc>
                <a:spcPct val="110500"/>
              </a:lnSpc>
            </a:pP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alternadores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parecido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magnético.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rotor,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existe </a:t>
            </a:r>
            <a:r>
              <a:rPr dirty="0" sz="1000">
                <a:latin typeface="Arial"/>
                <a:cs typeface="Arial"/>
              </a:rPr>
              <a:t>producción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incluso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vacía.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ventaja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alternador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pieza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sometida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desgaste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mecánico.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985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contrario,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ofrece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inconveniente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ser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diámetro,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obliga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montarlo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cigüeñal.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multicilindros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encajado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detrás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bloque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utilice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excitación.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obstante,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excluye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montaje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excitación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cigüeñal.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3538854"/>
            <a:ext cx="4945380" cy="264731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6314313"/>
            <a:ext cx="6451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Alternador.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6594119"/>
            <a:ext cx="200660" cy="25450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 spc="-25"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2.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3.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25">
                <a:latin typeface="Arial"/>
                <a:cs typeface="Arial"/>
              </a:rPr>
              <a:t>4.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5.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6.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5">
                <a:latin typeface="Arial"/>
                <a:cs typeface="Arial"/>
              </a:rPr>
              <a:t>7.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8.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25">
                <a:latin typeface="Arial"/>
                <a:cs typeface="Arial"/>
              </a:rPr>
              <a:t>9.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10.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11.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12.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13.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5">
                <a:latin typeface="Arial"/>
                <a:cs typeface="Arial"/>
              </a:rPr>
              <a:t>14.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-25">
                <a:latin typeface="Arial"/>
                <a:cs typeface="Arial"/>
              </a:rPr>
              <a:t>15.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37817" y="6594119"/>
            <a:ext cx="2288540" cy="2545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12265">
              <a:lnSpc>
                <a:spcPct val="11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Retén.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junta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tonca.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330"/>
              </a:lnSpc>
              <a:spcBef>
                <a:spcPts val="55"/>
              </a:spcBef>
            </a:pPr>
            <a:r>
              <a:rPr dirty="0" sz="1000">
                <a:latin typeface="Arial"/>
                <a:cs typeface="Arial"/>
              </a:rPr>
              <a:t>Cuerpo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inducido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(estator). Espárrago.</a:t>
            </a:r>
            <a:endParaRPr sz="1000">
              <a:latin typeface="Arial"/>
              <a:cs typeface="Arial"/>
            </a:endParaRPr>
          </a:p>
          <a:p>
            <a:pPr marL="12700" marR="1548130">
              <a:lnSpc>
                <a:spcPts val="1320"/>
              </a:lnSpc>
            </a:pPr>
            <a:r>
              <a:rPr dirty="0" sz="1000" spc="-10">
                <a:latin typeface="Arial"/>
                <a:cs typeface="Arial"/>
              </a:rPr>
              <a:t>Arandela. Rodamiento.</a:t>
            </a:r>
            <a:endParaRPr sz="1000">
              <a:latin typeface="Arial"/>
              <a:cs typeface="Arial"/>
            </a:endParaRPr>
          </a:p>
          <a:p>
            <a:pPr marL="12700" marR="1217930">
              <a:lnSpc>
                <a:spcPts val="132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Oiopa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sujeción. Rotor</a:t>
            </a:r>
            <a:endParaRPr sz="1000">
              <a:latin typeface="Arial"/>
              <a:cs typeface="Arial"/>
            </a:endParaRPr>
          </a:p>
          <a:p>
            <a:pPr marL="12700" marR="1548130">
              <a:lnSpc>
                <a:spcPts val="1320"/>
              </a:lnSpc>
              <a:spcBef>
                <a:spcPts val="10"/>
              </a:spcBef>
            </a:pPr>
            <a:r>
              <a:rPr dirty="0" sz="1000" spc="-10">
                <a:latin typeface="Arial"/>
                <a:cs typeface="Arial"/>
              </a:rPr>
              <a:t>Arandela. Rodamiento. </a:t>
            </a:r>
            <a:r>
              <a:rPr dirty="0" sz="1000" spc="-20">
                <a:latin typeface="Arial"/>
                <a:cs typeface="Arial"/>
              </a:rPr>
              <a:t>Tapa.</a:t>
            </a:r>
            <a:endParaRPr sz="1000">
              <a:latin typeface="Arial"/>
              <a:cs typeface="Arial"/>
            </a:endParaRPr>
          </a:p>
          <a:p>
            <a:pPr marL="12700" marR="674370">
              <a:lnSpc>
                <a:spcPts val="1320"/>
              </a:lnSpc>
            </a:pP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intermedia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cuerpo. Rectificador.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000" spc="-10">
                <a:latin typeface="Arial"/>
                <a:cs typeface="Arial"/>
              </a:rPr>
              <a:t>Regulador.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>
                <a:latin typeface="Arial"/>
                <a:cs typeface="Arial"/>
              </a:rPr>
              <a:t>Porta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rectificador.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474216" y="1385569"/>
            <a:ext cx="3703954" cy="3800475"/>
            <a:chOff x="1474216" y="1385569"/>
            <a:chExt cx="3703954" cy="38004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6794" y="1385569"/>
              <a:ext cx="2880995" cy="38004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75105" y="1779904"/>
              <a:ext cx="950594" cy="357505"/>
            </a:xfrm>
            <a:custGeom>
              <a:avLst/>
              <a:gdLst/>
              <a:ahLst/>
              <a:cxnLst/>
              <a:rect l="l" t="t" r="r" b="b"/>
              <a:pathLst>
                <a:path w="950594" h="357505">
                  <a:moveTo>
                    <a:pt x="0" y="357504"/>
                  </a:moveTo>
                  <a:lnTo>
                    <a:pt x="950594" y="357504"/>
                  </a:lnTo>
                  <a:lnTo>
                    <a:pt x="950594" y="0"/>
                  </a:lnTo>
                  <a:lnTo>
                    <a:pt x="0" y="0"/>
                  </a:lnTo>
                  <a:lnTo>
                    <a:pt x="0" y="35750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62786" y="1761489"/>
            <a:ext cx="975994" cy="3378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4199"/>
              </a:lnSpc>
              <a:spcBef>
                <a:spcPts val="90"/>
              </a:spcBef>
            </a:pPr>
            <a:r>
              <a:rPr dirty="0" sz="600">
                <a:latin typeface="Calibri"/>
                <a:cs typeface="Calibri"/>
              </a:rPr>
              <a:t>Tipo</a:t>
            </a:r>
            <a:r>
              <a:rPr dirty="0" sz="600" spc="13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de</a:t>
            </a:r>
            <a:r>
              <a:rPr dirty="0" sz="600" spc="130">
                <a:latin typeface="Calibri"/>
                <a:cs typeface="Calibri"/>
              </a:rPr>
              <a:t> </a:t>
            </a:r>
            <a:r>
              <a:rPr dirty="0" sz="600" i="1">
                <a:latin typeface="Calibri"/>
                <a:cs typeface="Calibri"/>
              </a:rPr>
              <a:t>alternador</a:t>
            </a:r>
            <a:r>
              <a:rPr dirty="0" sz="600" spc="125" i="1">
                <a:latin typeface="Calibri"/>
                <a:cs typeface="Calibri"/>
              </a:rPr>
              <a:t> </a:t>
            </a:r>
            <a:r>
              <a:rPr dirty="0" sz="600" i="1">
                <a:latin typeface="Calibri"/>
                <a:cs typeface="Calibri"/>
              </a:rPr>
              <a:t>con</a:t>
            </a:r>
            <a:r>
              <a:rPr dirty="0" sz="600" spc="140" i="1">
                <a:latin typeface="Calibri"/>
                <a:cs typeface="Calibri"/>
              </a:rPr>
              <a:t> </a:t>
            </a:r>
            <a:r>
              <a:rPr dirty="0" sz="600" spc="-20">
                <a:latin typeface="Calibri"/>
                <a:cs typeface="Calibri"/>
              </a:rPr>
              <a:t>rotor</a:t>
            </a:r>
            <a:r>
              <a:rPr dirty="0" sz="600" spc="200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de</a:t>
            </a:r>
            <a:r>
              <a:rPr dirty="0" sz="600" spc="310">
                <a:latin typeface="Calibri"/>
                <a:cs typeface="Calibri"/>
              </a:rPr>
              <a:t> </a:t>
            </a:r>
            <a:r>
              <a:rPr dirty="0" sz="600" i="1">
                <a:latin typeface="Calibri"/>
                <a:cs typeface="Calibri"/>
              </a:rPr>
              <a:t>excitación</a:t>
            </a:r>
            <a:r>
              <a:rPr dirty="0" sz="600" spc="315" i="1">
                <a:latin typeface="Calibri"/>
                <a:cs typeface="Calibri"/>
              </a:rPr>
              <a:t> </a:t>
            </a:r>
            <a:r>
              <a:rPr dirty="0" sz="600" i="1">
                <a:latin typeface="Calibri"/>
                <a:cs typeface="Calibri"/>
              </a:rPr>
              <a:t>y</a:t>
            </a:r>
            <a:r>
              <a:rPr dirty="0" sz="600" spc="305" i="1">
                <a:latin typeface="Calibri"/>
                <a:cs typeface="Calibri"/>
              </a:rPr>
              <a:t> </a:t>
            </a:r>
            <a:r>
              <a:rPr dirty="0" sz="600" spc="-10" i="1">
                <a:latin typeface="Calibri"/>
                <a:cs typeface="Calibri"/>
              </a:rPr>
              <a:t>rectificador</a:t>
            </a:r>
            <a:r>
              <a:rPr dirty="0" sz="600" spc="200" i="1">
                <a:latin typeface="Calibri"/>
                <a:cs typeface="Calibri"/>
              </a:rPr>
              <a:t> </a:t>
            </a:r>
            <a:r>
              <a:rPr dirty="0" sz="600" i="1">
                <a:latin typeface="Calibri"/>
                <a:cs typeface="Calibri"/>
              </a:rPr>
              <a:t>regulador</a:t>
            </a:r>
            <a:r>
              <a:rPr dirty="0" sz="600" spc="35" i="1">
                <a:latin typeface="Calibri"/>
                <a:cs typeface="Calibri"/>
              </a:rPr>
              <a:t> </a:t>
            </a:r>
            <a:r>
              <a:rPr dirty="0" sz="600" spc="-10" i="1">
                <a:latin typeface="Trebuchet MS"/>
                <a:cs typeface="Trebuchet MS"/>
              </a:rPr>
              <a:t>integrado.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23340" y="681634"/>
            <a:ext cx="1370330" cy="6997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426720" indent="-414655">
              <a:lnSpc>
                <a:spcPct val="100000"/>
              </a:lnSpc>
              <a:spcBef>
                <a:spcPts val="229"/>
              </a:spcBef>
              <a:buAutoNum type="arabicPeriod" startAt="16"/>
              <a:tabLst>
                <a:tab pos="426720" algn="l"/>
                <a:tab pos="427355" algn="l"/>
              </a:tabLst>
            </a:pPr>
            <a:r>
              <a:rPr dirty="0" sz="1000">
                <a:latin typeface="Arial"/>
                <a:cs typeface="Arial"/>
              </a:rPr>
              <a:t>Porta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escobillas.</a:t>
            </a:r>
            <a:endParaRPr sz="1000"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spcBef>
                <a:spcPts val="135"/>
              </a:spcBef>
              <a:buAutoNum type="arabicPeriod" startAt="16"/>
              <a:tabLst>
                <a:tab pos="426720" algn="l"/>
                <a:tab pos="427355" algn="l"/>
              </a:tabLst>
            </a:pPr>
            <a:r>
              <a:rPr dirty="0" sz="1000" spc="-10">
                <a:latin typeface="Arial"/>
                <a:cs typeface="Arial"/>
              </a:rPr>
              <a:t>Escobilla.</a:t>
            </a:r>
            <a:endParaRPr sz="1000"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spcBef>
                <a:spcPts val="120"/>
              </a:spcBef>
              <a:buAutoNum type="arabicPeriod" startAt="16"/>
              <a:tabLst>
                <a:tab pos="426720" algn="l"/>
                <a:tab pos="427355" algn="l"/>
              </a:tabLst>
            </a:pPr>
            <a:r>
              <a:rPr dirty="0" sz="1000" spc="-10">
                <a:latin typeface="Arial"/>
                <a:cs typeface="Arial"/>
              </a:rPr>
              <a:t>Muelle.</a:t>
            </a:r>
            <a:endParaRPr sz="1000">
              <a:latin typeface="Arial"/>
              <a:cs typeface="Arial"/>
            </a:endParaRPr>
          </a:p>
          <a:p>
            <a:pPr marL="426720" indent="-414655">
              <a:lnSpc>
                <a:spcPct val="100000"/>
              </a:lnSpc>
              <a:spcBef>
                <a:spcPts val="120"/>
              </a:spcBef>
              <a:buAutoNum type="arabicPeriod" startAt="16"/>
              <a:tabLst>
                <a:tab pos="426720" algn="l"/>
                <a:tab pos="427355" algn="l"/>
              </a:tabLst>
            </a:pPr>
            <a:r>
              <a:rPr dirty="0" sz="1000" spc="-20">
                <a:latin typeface="Arial"/>
                <a:cs typeface="Arial"/>
              </a:rPr>
              <a:t>Tapa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8288" y="5078095"/>
            <a:ext cx="5993765" cy="2451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  <a:tabLst>
                <a:tab pos="4327525" algn="l"/>
              </a:tabLst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Alternador</a:t>
            </a:r>
            <a:r>
              <a:rPr dirty="0" u="sng" sz="1000" spc="4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</a:t>
            </a:r>
            <a:r>
              <a:rPr dirty="0" u="sng" sz="1000" spc="4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rotor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excitación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5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excitación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continua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alimentación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efectúa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carbones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frotan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lisos,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unido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inconvenientes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citar: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8255">
              <a:lnSpc>
                <a:spcPct val="110000"/>
              </a:lnSpc>
              <a:buChar char="-"/>
              <a:tabLst>
                <a:tab pos="174625" algn="l"/>
              </a:tabLst>
            </a:pPr>
            <a:r>
              <a:rPr dirty="0" sz="1000">
                <a:latin typeface="Arial"/>
                <a:cs typeface="Arial"/>
              </a:rPr>
              <a:t>Desgaste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carbones,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cambiados,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aunque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generalmente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largo kilometraje.</a:t>
            </a:r>
            <a:endParaRPr sz="1000">
              <a:latin typeface="Arial"/>
              <a:cs typeface="Arial"/>
            </a:endParaRPr>
          </a:p>
          <a:p>
            <a:pPr marL="12700" marR="1999614">
              <a:lnSpc>
                <a:spcPct val="193000"/>
              </a:lnSpc>
              <a:spcBef>
                <a:spcPts val="10"/>
              </a:spcBef>
              <a:buChar char="-"/>
              <a:tabLst>
                <a:tab pos="125730" algn="l"/>
              </a:tabLst>
            </a:pPr>
            <a:r>
              <a:rPr dirty="0" sz="1000" spc="-10">
                <a:latin typeface="Arial"/>
                <a:cs typeface="Arial"/>
              </a:rPr>
              <a:t>Funcionamiento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imposible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totalmente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descargada.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añadir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ofrece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ventaja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diámetro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reducido.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MOTOR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ARRANQUE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Calibri"/>
              <a:cs typeface="Calibri"/>
            </a:endParaRPr>
          </a:p>
          <a:p>
            <a:pPr marL="12700" marR="6350">
              <a:lnSpc>
                <a:spcPct val="111000"/>
              </a:lnSpc>
            </a:pP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pequeño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piñón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engrana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solidario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cigüeñal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88464" y="1310322"/>
            <a:ext cx="4658995" cy="2256155"/>
            <a:chOff x="1688464" y="1310322"/>
            <a:chExt cx="4658995" cy="22561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8464" y="1419860"/>
              <a:ext cx="4658995" cy="21463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70250" y="1311275"/>
              <a:ext cx="412750" cy="215900"/>
            </a:xfrm>
            <a:custGeom>
              <a:avLst/>
              <a:gdLst/>
              <a:ahLst/>
              <a:cxnLst/>
              <a:rect l="l" t="t" r="r" b="b"/>
              <a:pathLst>
                <a:path w="412750" h="215900">
                  <a:moveTo>
                    <a:pt x="0" y="215900"/>
                  </a:moveTo>
                  <a:lnTo>
                    <a:pt x="412750" y="21590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258439" y="1311910"/>
            <a:ext cx="30353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45" b="1">
                <a:latin typeface="Candara"/>
                <a:cs typeface="Candara"/>
              </a:rPr>
              <a:t>Colector</a:t>
            </a:r>
            <a:endParaRPr sz="700">
              <a:latin typeface="Candara"/>
              <a:cs typeface="Candar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77644" y="3128645"/>
            <a:ext cx="338455" cy="215265"/>
          </a:xfrm>
          <a:custGeom>
            <a:avLst/>
            <a:gdLst/>
            <a:ahLst/>
            <a:cxnLst/>
            <a:rect l="l" t="t" r="r" b="b"/>
            <a:pathLst>
              <a:path w="338455" h="215264">
                <a:moveTo>
                  <a:pt x="0" y="215265"/>
                </a:moveTo>
                <a:lnTo>
                  <a:pt x="338455" y="215265"/>
                </a:lnTo>
                <a:lnTo>
                  <a:pt x="338455" y="0"/>
                </a:lnTo>
                <a:lnTo>
                  <a:pt x="0" y="0"/>
                </a:lnTo>
                <a:lnTo>
                  <a:pt x="0" y="21526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88288" y="3688207"/>
            <a:ext cx="5990590" cy="1496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77165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latin typeface="Trebuchet MS"/>
                <a:cs typeface="Trebuchet MS"/>
              </a:rPr>
              <a:t>Partes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principales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</a:t>
            </a:r>
            <a:r>
              <a:rPr dirty="0" sz="700" spc="-1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un</a:t>
            </a:r>
            <a:r>
              <a:rPr dirty="0" sz="700" spc="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motor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</a:t>
            </a:r>
            <a:r>
              <a:rPr dirty="0" sz="700" spc="-10" i="1">
                <a:latin typeface="Trebuchet MS"/>
                <a:cs typeface="Trebuchet MS"/>
              </a:rPr>
              <a:t> arranque:</a:t>
            </a:r>
            <a:r>
              <a:rPr dirty="0" sz="700" spc="-2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rotor</a:t>
            </a:r>
            <a:r>
              <a:rPr dirty="0" sz="700" spc="-2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y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estator.</a:t>
            </a:r>
            <a:endParaRPr sz="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mueve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arranca.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convierte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electromagnetismo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independientes,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uno </a:t>
            </a:r>
            <a:r>
              <a:rPr dirty="0" sz="1000">
                <a:latin typeface="Arial"/>
                <a:cs typeface="Arial"/>
              </a:rPr>
              <a:t>debido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situadas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campo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estacionario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(igual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imán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potente)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lado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rotor </a:t>
            </a:r>
            <a:r>
              <a:rPr dirty="0" sz="1000">
                <a:latin typeface="Arial"/>
                <a:cs typeface="Arial"/>
              </a:rPr>
              <a:t>producen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giratorio.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275204" y="5577204"/>
            <a:ext cx="3230880" cy="2741930"/>
            <a:chOff x="2275204" y="5577204"/>
            <a:chExt cx="3230880" cy="274193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204" y="5577204"/>
              <a:ext cx="2985770" cy="256349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876039" y="7614284"/>
              <a:ext cx="1628775" cy="703580"/>
            </a:xfrm>
            <a:custGeom>
              <a:avLst/>
              <a:gdLst/>
              <a:ahLst/>
              <a:cxnLst/>
              <a:rect l="l" t="t" r="r" b="b"/>
              <a:pathLst>
                <a:path w="1628775" h="703579">
                  <a:moveTo>
                    <a:pt x="0" y="703580"/>
                  </a:moveTo>
                  <a:lnTo>
                    <a:pt x="1628775" y="703580"/>
                  </a:lnTo>
                  <a:lnTo>
                    <a:pt x="1628775" y="0"/>
                  </a:lnTo>
                  <a:lnTo>
                    <a:pt x="0" y="0"/>
                  </a:lnTo>
                  <a:lnTo>
                    <a:pt x="0" y="70358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863466" y="7596378"/>
            <a:ext cx="1654810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600" i="1">
                <a:latin typeface="Trebuchet MS"/>
                <a:cs typeface="Trebuchet MS"/>
              </a:rPr>
              <a:t>Esquema</a:t>
            </a:r>
            <a:r>
              <a:rPr dirty="0" sz="600" spc="16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de</a:t>
            </a:r>
            <a:r>
              <a:rPr dirty="0" sz="600" spc="16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arranque</a:t>
            </a:r>
            <a:r>
              <a:rPr dirty="0" sz="600" spc="16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completo:</a:t>
            </a:r>
            <a:r>
              <a:rPr dirty="0" sz="600" spc="16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S</a:t>
            </a:r>
            <a:r>
              <a:rPr dirty="0" sz="600" spc="16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Botón</a:t>
            </a:r>
            <a:r>
              <a:rPr dirty="0" sz="600" spc="160" i="1">
                <a:latin typeface="Trebuchet MS"/>
                <a:cs typeface="Trebuchet MS"/>
              </a:rPr>
              <a:t> </a:t>
            </a:r>
            <a:r>
              <a:rPr dirty="0" sz="600" spc="-25" i="1">
                <a:latin typeface="Trebuchet MS"/>
                <a:cs typeface="Trebuchet MS"/>
              </a:rPr>
              <a:t>de</a:t>
            </a:r>
            <a:r>
              <a:rPr dirty="0" sz="600" spc="20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arranque.</a:t>
            </a:r>
            <a:r>
              <a:rPr dirty="0" sz="600" spc="20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R</a:t>
            </a:r>
            <a:r>
              <a:rPr dirty="0" sz="600" spc="21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Relé</a:t>
            </a:r>
            <a:r>
              <a:rPr dirty="0" sz="600" spc="22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de</a:t>
            </a:r>
            <a:r>
              <a:rPr dirty="0" sz="600" spc="22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arranque.</a:t>
            </a:r>
            <a:r>
              <a:rPr dirty="0" sz="600" spc="21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M</a:t>
            </a:r>
            <a:r>
              <a:rPr dirty="0" sz="600" spc="22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Mota</a:t>
            </a:r>
            <a:r>
              <a:rPr dirty="0" sz="600" spc="204" i="1">
                <a:latin typeface="Trebuchet MS"/>
                <a:cs typeface="Trebuchet MS"/>
              </a:rPr>
              <a:t> </a:t>
            </a:r>
            <a:r>
              <a:rPr dirty="0" sz="600" spc="-25" i="1">
                <a:latin typeface="Trebuchet MS"/>
                <a:cs typeface="Trebuchet MS"/>
              </a:rPr>
              <a:t>de</a:t>
            </a:r>
            <a:r>
              <a:rPr dirty="0" sz="600" spc="20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arranque.</a:t>
            </a:r>
            <a:r>
              <a:rPr dirty="0" sz="600" spc="30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C</a:t>
            </a:r>
            <a:r>
              <a:rPr dirty="0" sz="600" spc="31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Uave</a:t>
            </a:r>
            <a:r>
              <a:rPr dirty="0" sz="600" spc="31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de</a:t>
            </a:r>
            <a:r>
              <a:rPr dirty="0" sz="600" spc="31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contacto.</a:t>
            </a:r>
            <a:r>
              <a:rPr dirty="0" sz="600" spc="32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F</a:t>
            </a:r>
            <a:r>
              <a:rPr dirty="0" sz="600" spc="310" i="1">
                <a:latin typeface="Trebuchet MS"/>
                <a:cs typeface="Trebuchet MS"/>
              </a:rPr>
              <a:t> </a:t>
            </a:r>
            <a:r>
              <a:rPr dirty="0" sz="600" spc="-10" i="1">
                <a:latin typeface="Trebuchet MS"/>
                <a:cs typeface="Trebuchet MS"/>
              </a:rPr>
              <a:t>Fusible</a:t>
            </a:r>
            <a:r>
              <a:rPr dirty="0" sz="600" spc="200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principal.</a:t>
            </a:r>
            <a:r>
              <a:rPr dirty="0" sz="600" spc="-5" i="1">
                <a:latin typeface="Trebuchet MS"/>
                <a:cs typeface="Trebuchet MS"/>
              </a:rPr>
              <a:t> </a:t>
            </a:r>
            <a:r>
              <a:rPr dirty="0" sz="600" i="1">
                <a:latin typeface="Trebuchet MS"/>
                <a:cs typeface="Trebuchet MS"/>
              </a:rPr>
              <a:t>B</a:t>
            </a:r>
            <a:r>
              <a:rPr dirty="0" sz="600" spc="-15" i="1">
                <a:latin typeface="Trebuchet MS"/>
                <a:cs typeface="Trebuchet MS"/>
              </a:rPr>
              <a:t> </a:t>
            </a:r>
            <a:r>
              <a:rPr dirty="0" sz="600" spc="-10" i="1">
                <a:latin typeface="Trebuchet MS"/>
                <a:cs typeface="Trebuchet MS"/>
              </a:rPr>
              <a:t>Ratería.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88288" y="8531555"/>
            <a:ext cx="599503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Pero 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colocado sobre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cojinetes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giro. 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lado, la corriente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va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giratorio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partirían,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través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unos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escobillas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pisan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ajustan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gracias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fuerza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muelles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colector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rotor.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00133" y="9246819"/>
            <a:ext cx="11861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A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r>
              <a:rPr dirty="0" sz="1100" spc="-10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00087" y="626427"/>
            <a:ext cx="6115685" cy="1861185"/>
            <a:chOff x="700087" y="626427"/>
            <a:chExt cx="6115685" cy="18611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884" y="652145"/>
              <a:ext cx="6084570" cy="18351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01040" y="627380"/>
              <a:ext cx="1004569" cy="427355"/>
            </a:xfrm>
            <a:custGeom>
              <a:avLst/>
              <a:gdLst/>
              <a:ahLst/>
              <a:cxnLst/>
              <a:rect l="l" t="t" r="r" b="b"/>
              <a:pathLst>
                <a:path w="1004569" h="427355">
                  <a:moveTo>
                    <a:pt x="0" y="427354"/>
                  </a:moveTo>
                  <a:lnTo>
                    <a:pt x="1004570" y="427354"/>
                  </a:lnTo>
                  <a:lnTo>
                    <a:pt x="1004570" y="0"/>
                  </a:lnTo>
                  <a:lnTo>
                    <a:pt x="0" y="0"/>
                  </a:lnTo>
                  <a:lnTo>
                    <a:pt x="0" y="42735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88340" y="610615"/>
            <a:ext cx="66865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 spc="-35" b="1">
                <a:latin typeface="Candara"/>
                <a:cs typeface="Candara"/>
              </a:rPr>
              <a:t>lapadelextremode</a:t>
            </a:r>
            <a:r>
              <a:rPr dirty="0" sz="700" spc="200" b="1">
                <a:latin typeface="Candara"/>
                <a:cs typeface="Candara"/>
              </a:rPr>
              <a:t> </a:t>
            </a:r>
            <a:r>
              <a:rPr dirty="0" sz="700" spc="-10" b="1">
                <a:latin typeface="Candara"/>
                <a:cs typeface="Candara"/>
              </a:rPr>
              <a:t>accionamiento</a:t>
            </a:r>
            <a:endParaRPr sz="700">
              <a:latin typeface="Candara"/>
              <a:cs typeface="Candar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990465" y="589915"/>
            <a:ext cx="1824989" cy="179705"/>
          </a:xfrm>
          <a:custGeom>
            <a:avLst/>
            <a:gdLst/>
            <a:ahLst/>
            <a:cxnLst/>
            <a:rect l="l" t="t" r="r" b="b"/>
            <a:pathLst>
              <a:path w="1824990" h="179704">
                <a:moveTo>
                  <a:pt x="0" y="179704"/>
                </a:moveTo>
                <a:lnTo>
                  <a:pt x="1824989" y="179704"/>
                </a:lnTo>
                <a:lnTo>
                  <a:pt x="1824989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398645" y="419897"/>
            <a:ext cx="2484120" cy="2565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  <a:spcBef>
                <a:spcPts val="50"/>
              </a:spcBef>
            </a:pPr>
            <a:r>
              <a:rPr dirty="0" sz="500" i="1">
                <a:latin typeface="Trebuchet MS"/>
                <a:cs typeface="Trebuchet MS"/>
              </a:rPr>
              <a:t>Despiece</a:t>
            </a:r>
            <a:r>
              <a:rPr dirty="0" sz="500" spc="-2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de</a:t>
            </a:r>
            <a:r>
              <a:rPr dirty="0" sz="500" spc="-2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un</a:t>
            </a:r>
            <a:r>
              <a:rPr dirty="0" sz="500" spc="-10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motor</a:t>
            </a:r>
            <a:r>
              <a:rPr dirty="0" sz="500" spc="-5" i="1">
                <a:latin typeface="Trebuchet MS"/>
                <a:cs typeface="Trebuchet MS"/>
              </a:rPr>
              <a:t> </a:t>
            </a:r>
            <a:r>
              <a:rPr dirty="0" sz="500" i="1">
                <a:latin typeface="Trebuchet MS"/>
                <a:cs typeface="Trebuchet MS"/>
              </a:rPr>
              <a:t>de</a:t>
            </a:r>
            <a:r>
              <a:rPr dirty="0" sz="500" spc="-5" i="1">
                <a:latin typeface="Trebuchet MS"/>
                <a:cs typeface="Trebuchet MS"/>
              </a:rPr>
              <a:t> </a:t>
            </a:r>
            <a:r>
              <a:rPr dirty="0" sz="500" spc="-10" i="1">
                <a:latin typeface="Trebuchet MS"/>
                <a:cs typeface="Trebuchet MS"/>
              </a:rPr>
              <a:t>arranque.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992505" y="2287904"/>
            <a:ext cx="980440" cy="210820"/>
          </a:xfrm>
          <a:custGeom>
            <a:avLst/>
            <a:gdLst/>
            <a:ahLst/>
            <a:cxnLst/>
            <a:rect l="l" t="t" r="r" b="b"/>
            <a:pathLst>
              <a:path w="980439" h="210819">
                <a:moveTo>
                  <a:pt x="0" y="210820"/>
                </a:moveTo>
                <a:lnTo>
                  <a:pt x="980440" y="210820"/>
                </a:lnTo>
                <a:lnTo>
                  <a:pt x="980440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88288" y="2860293"/>
            <a:ext cx="5996940" cy="4509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SISTEMAS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10" b="1">
                <a:latin typeface="Arial"/>
                <a:cs typeface="Arial"/>
              </a:rPr>
              <a:t> ACOPLAMIENTO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952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estarsiempre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solidario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destruiríadestruiría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cuando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motocicleta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esté girando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altas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revoluciones.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necesitamos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mecanismo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acople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necesite,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resto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esté </a:t>
            </a:r>
            <a:r>
              <a:rPr dirty="0" sz="1000" spc="-10">
                <a:latin typeface="Arial"/>
                <a:cs typeface="Arial"/>
              </a:rPr>
              <a:t>parado.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98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mecanismo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embrague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corona </a:t>
            </a:r>
            <a:r>
              <a:rPr dirty="0" sz="1000">
                <a:latin typeface="Arial"/>
                <a:cs typeface="Arial"/>
              </a:rPr>
              <a:t>mueve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pieza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rampas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desplazan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rodillos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apretar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tapa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T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solidaria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estriado;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dejemos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arranque,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rodillos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vuelven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libre.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715">
              <a:lnSpc>
                <a:spcPct val="1103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embargo,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acoplamiento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libre,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causa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fuerza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resorte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está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-10">
                <a:latin typeface="Arial"/>
                <a:cs typeface="Arial"/>
              </a:rPr>
              <a:t> desengranado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piñón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delcigüeñal. 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apretar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botón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dearranque,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corriente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solenoide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mueve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haciendo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este </a:t>
            </a:r>
            <a:r>
              <a:rPr dirty="0" sz="1000">
                <a:latin typeface="Arial"/>
                <a:cs typeface="Arial"/>
              </a:rPr>
              <a:t>engrane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motocicleta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dejaremos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apretar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muelle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volverá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posicionar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reposo.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SISTEMA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10" b="1">
                <a:latin typeface="Arial"/>
                <a:cs typeface="Arial"/>
              </a:rPr>
              <a:t> ILUMINACIÓN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10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iluminación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incandescente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bombilla.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Esto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provocado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calentamiento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 debido 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 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 al paso 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eléctrica.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iluminación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hacerse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 </a:t>
            </a:r>
            <a:r>
              <a:rPr dirty="0" sz="1000">
                <a:latin typeface="Arial"/>
                <a:cs typeface="Arial"/>
              </a:rPr>
              <a:t>alterna,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motocicletas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clásicas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campo,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continua.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incandescencia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mantiene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electricidad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está </a:t>
            </a:r>
            <a:r>
              <a:rPr dirty="0" sz="1000">
                <a:latin typeface="Arial"/>
                <a:cs typeface="Arial"/>
              </a:rPr>
              <a:t>incandescente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inercia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térmica.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llegarle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hasta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seapaga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necesita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hacerle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llegar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nuevo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pulsos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eléctricos.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9129" y="7493000"/>
            <a:ext cx="3811270" cy="222186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646298" y="9314002"/>
            <a:ext cx="306705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CAPACITACION POLIANDINO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PROHIBID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34285" y="9939842"/>
            <a:ext cx="3077845" cy="1282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700" i="1">
                <a:latin typeface="Trebuchet MS"/>
                <a:cs typeface="Trebuchet MS"/>
              </a:rPr>
              <a:t>Despiece</a:t>
            </a:r>
            <a:r>
              <a:rPr dirty="0" sz="700" spc="-2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y</a:t>
            </a:r>
            <a:r>
              <a:rPr dirty="0" sz="700" spc="-10" i="1">
                <a:latin typeface="Trebuchet MS"/>
                <a:cs typeface="Trebuchet MS"/>
              </a:rPr>
              <a:t> funcionamiento </a:t>
            </a:r>
            <a:r>
              <a:rPr dirty="0" sz="700" i="1">
                <a:latin typeface="Trebuchet MS"/>
                <a:cs typeface="Trebuchet MS"/>
              </a:rPr>
              <a:t>de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un</a:t>
            </a:r>
            <a:r>
              <a:rPr dirty="0" sz="700" spc="-10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embrague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 arranque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de</a:t>
            </a:r>
            <a:r>
              <a:rPr dirty="0" sz="700" spc="-15" i="1">
                <a:latin typeface="Trebuchet MS"/>
                <a:cs typeface="Trebuchet MS"/>
              </a:rPr>
              <a:t> </a:t>
            </a:r>
            <a:r>
              <a:rPr dirty="0" sz="700" i="1">
                <a:latin typeface="Trebuchet MS"/>
                <a:cs typeface="Trebuchet MS"/>
              </a:rPr>
              <a:t>dirección</a:t>
            </a:r>
            <a:r>
              <a:rPr dirty="0" sz="700" spc="-5" i="1">
                <a:latin typeface="Trebuchet MS"/>
                <a:cs typeface="Trebuchet MS"/>
              </a:rPr>
              <a:t> </a:t>
            </a:r>
            <a:r>
              <a:rPr dirty="0" sz="700" spc="-10" i="1">
                <a:latin typeface="Trebuchet MS"/>
                <a:cs typeface="Trebuchet MS"/>
              </a:rPr>
              <a:t>única.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2454301"/>
            <a:ext cx="5998210" cy="2966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iluminación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incluimos: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faro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delantero: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cruce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(luces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cortas)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largo </a:t>
            </a:r>
            <a:r>
              <a:rPr dirty="0" sz="1000">
                <a:latin typeface="Arial"/>
                <a:cs typeface="Arial"/>
              </a:rPr>
              <a:t>alcance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(largas):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piloto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trasero: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(luz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frenado);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intermitencias,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matrícula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cuadro 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relojes. Luz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posición delantera, trasera,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matrícula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cuadro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relojes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simultáneamente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conectamos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correspondiente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nada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motocicletas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nuevas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actuales,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debido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obligatoriedad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llevar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cruce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noche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día,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fabricantes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suprimido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interruptor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luces.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762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 de cruce 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 alcance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hace pulsando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pina. Si tenemos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bombillas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dos </a:t>
            </a:r>
            <a:r>
              <a:rPr dirty="0" sz="1000">
                <a:latin typeface="Arial"/>
                <a:cs typeface="Arial"/>
              </a:rPr>
              <a:t>filamentos,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pasemos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alcance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apagará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cruce 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viceversa, </a:t>
            </a:r>
            <a:r>
              <a:rPr dirty="0" sz="1000" spc="-25">
                <a:latin typeface="Arial"/>
                <a:cs typeface="Arial"/>
              </a:rPr>
              <a:t>ya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permaneciesen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bombilla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estropearía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exceso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temperatura.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cambio,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motocicleta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dispone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faros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independientes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llevará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mayoría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bombilla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poner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alcance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bombilla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cruce </a:t>
            </a:r>
            <a:r>
              <a:rPr dirty="0" sz="1000">
                <a:latin typeface="Arial"/>
                <a:cs typeface="Arial"/>
              </a:rPr>
              <a:t>permanecerá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encendida.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inferior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página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mostramos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cuadro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bombillas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utilizados: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952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gráficos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diferenciados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esquema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alumbrado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básico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intermitencias.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16888" y="1583181"/>
            <a:ext cx="3797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Toca</a:t>
            </a:r>
            <a:r>
              <a:rPr dirty="0" sz="1000" spc="-2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cada</a:t>
            </a:r>
            <a:r>
              <a:rPr dirty="0" sz="1000" spc="-2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lado</a:t>
            </a:r>
            <a:r>
              <a:rPr dirty="0" sz="1000" spc="-1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de</a:t>
            </a:r>
            <a:r>
              <a:rPr dirty="0" sz="1000" spc="-2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la</a:t>
            </a:r>
            <a:r>
              <a:rPr dirty="0" sz="1000" spc="-1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resistencia</a:t>
            </a:r>
            <a:r>
              <a:rPr dirty="0" sz="1000" spc="-1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con</a:t>
            </a:r>
            <a:r>
              <a:rPr dirty="0" sz="1000" spc="-1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las</a:t>
            </a:r>
            <a:r>
              <a:rPr dirty="0" sz="1000" spc="-2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puntas</a:t>
            </a:r>
            <a:r>
              <a:rPr dirty="0" sz="1000" spc="-2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de</a:t>
            </a:r>
            <a:r>
              <a:rPr dirty="0" sz="1000" spc="-10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35353"/>
                </a:solidFill>
                <a:latin typeface="Arial"/>
                <a:cs typeface="Arial"/>
              </a:rPr>
              <a:t>las</a:t>
            </a:r>
            <a:r>
              <a:rPr dirty="0" sz="1000" spc="-10" b="1">
                <a:solidFill>
                  <a:srgbClr val="535353"/>
                </a:solidFill>
                <a:latin typeface="Arial"/>
                <a:cs typeface="Arial"/>
              </a:rPr>
              <a:t> sondas.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4828159"/>
            <a:ext cx="5913120" cy="2254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FUNDAMENTOS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ELECTRICIDAD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TENSIÓN,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INTENSIDAD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RESISTENCIA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ts val="1160"/>
              </a:lnSpc>
            </a:pP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hablar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electricidad,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conviene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recordar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conceptos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así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unidades.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CANTIDAD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ELECTRIDAD</a:t>
            </a:r>
            <a:endParaRPr sz="1000">
              <a:latin typeface="Arial"/>
              <a:cs typeface="Arial"/>
            </a:endParaRPr>
          </a:p>
          <a:p>
            <a:pPr marL="12700" marR="74295">
              <a:lnSpc>
                <a:spcPct val="96500"/>
              </a:lnSpc>
              <a:spcBef>
                <a:spcPts val="98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electricidad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culombio,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símbolo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práctica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substituida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amperio-</a:t>
            </a:r>
            <a:r>
              <a:rPr dirty="0" sz="1000">
                <a:latin typeface="Arial"/>
                <a:cs typeface="Arial"/>
              </a:rPr>
              <a:t>hora,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equivale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3.600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culombios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símbolo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Ah.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000">
                <a:latin typeface="Arial"/>
                <a:cs typeface="Arial"/>
              </a:rPr>
              <a:t>Sí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electricidad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horas,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tenemos:</a:t>
            </a:r>
            <a:endParaRPr sz="1000">
              <a:latin typeface="Arial"/>
              <a:cs typeface="Arial"/>
            </a:endParaRPr>
          </a:p>
          <a:p>
            <a:pPr algn="ctr" marL="81915">
              <a:lnSpc>
                <a:spcPct val="100000"/>
              </a:lnSpc>
              <a:spcBef>
                <a:spcPts val="944"/>
              </a:spcBef>
            </a:pPr>
            <a:r>
              <a:rPr dirty="0" sz="1000">
                <a:latin typeface="Arial"/>
                <a:cs typeface="Arial"/>
              </a:rPr>
              <a:t>Q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=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•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culombios,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7724393"/>
            <a:ext cx="5993765" cy="1459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INTENSIDAD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CORRIENTE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10200"/>
              </a:lnSpc>
              <a:spcBef>
                <a:spcPts val="83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electricidad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segundo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amperio,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símbolo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A.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amperímetro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introducido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derivación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medir.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modifica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 spc="-10">
                <a:latin typeface="Arial"/>
                <a:cs typeface="Arial"/>
              </a:rPr>
              <a:t>intensidad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pasaba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introducción.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graduación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superior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medir.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conexión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determinado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organización.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amperímetros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sirven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parte,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última,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amperímetros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determinado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7389" y="1899920"/>
            <a:ext cx="3778885" cy="284035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257604" y="1605025"/>
          <a:ext cx="5048885" cy="1860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815"/>
                <a:gridCol w="1621790"/>
                <a:gridCol w="1979930"/>
              </a:tblGrid>
              <a:tr h="173355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Tipo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bombilla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Construcción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Utilización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7195"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  <a:tabLst>
                          <a:tab pos="517525" algn="l"/>
                        </a:tabLst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H7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S5/5SW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517525" algn="l"/>
                        </a:tabLst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HSI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517525" algn="l"/>
                          <a:tab pos="967105" algn="l"/>
                        </a:tabLst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Hl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55W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517525" algn="l"/>
                        </a:tabLst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H4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7525" marR="281940">
                        <a:lnSpc>
                          <a:spcPct val="110000"/>
                        </a:lnSpc>
                        <a:spcBef>
                          <a:spcPts val="10"/>
                        </a:spcBef>
                        <a:tabLst>
                          <a:tab pos="967105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3S/3SW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5W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967105" algn="l"/>
                        </a:tabLst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2IW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967105" algn="l"/>
                        </a:tabLst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2I/5W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967105" algn="l"/>
                        </a:tabLst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I2V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2.SW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Doble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filamento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 marR="480695">
                        <a:lnSpc>
                          <a:spcPct val="11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Doble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filamento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Simple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filamento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Doble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filamento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casquillo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casquillo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 marR="62865">
                        <a:lnSpc>
                          <a:spcPct val="110000"/>
                        </a:lnSpc>
                        <a:tabLst>
                          <a:tab pos="615315" algn="l"/>
                          <a:tab pos="1346200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Doble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filamento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casquillo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casquillo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Largo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alcance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cruce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66675" marR="657860">
                        <a:lnSpc>
                          <a:spcPct val="11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Largo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alcance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cruce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Largo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alcance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cruce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Largo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alcance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cruce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6675" marR="63500">
                        <a:lnSpc>
                          <a:spcPts val="1330"/>
                        </a:lnSpc>
                        <a:spcBef>
                          <a:spcPts val="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Posición</a:t>
                      </a:r>
                      <a:r>
                        <a:rPr dirty="0" sz="1000" spc="14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delantera,</a:t>
                      </a:r>
                      <a:r>
                        <a:rPr dirty="0" sz="1000" spc="14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trasera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matrícula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6675" marR="226695">
                        <a:lnSpc>
                          <a:spcPts val="132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Intermitentes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luz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frenado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Posición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trasera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freno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Luz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cuadro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instrumentos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88288" y="8465057"/>
            <a:ext cx="2387600" cy="471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INTERRUPTORES,</a:t>
            </a:r>
            <a:r>
              <a:rPr dirty="0" sz="1000" b="1">
                <a:latin typeface="Arial"/>
                <a:cs typeface="Arial"/>
              </a:rPr>
              <a:t> FUSIBLES Y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RELÉS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10" b="1">
                <a:latin typeface="Arial"/>
                <a:cs typeface="Arial"/>
              </a:rPr>
              <a:t>INTERRUPTOR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075" y="4271645"/>
            <a:ext cx="2666365" cy="366053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2075" y="4516120"/>
            <a:ext cx="3041015" cy="292734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079875" y="7582281"/>
            <a:ext cx="17462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Trebuchet MS"/>
                <a:cs typeface="Trebuchet MS"/>
              </a:rPr>
              <a:t>Esquemaeléctrico</a:t>
            </a:r>
            <a:r>
              <a:rPr dirty="0" sz="600" spc="-15">
                <a:latin typeface="Trebuchet MS"/>
                <a:cs typeface="Trebuchet MS"/>
              </a:rPr>
              <a:t> </a:t>
            </a:r>
            <a:r>
              <a:rPr dirty="0" sz="600">
                <a:latin typeface="Trebuchet MS"/>
                <a:cs typeface="Trebuchet MS"/>
              </a:rPr>
              <a:t>de</a:t>
            </a:r>
            <a:r>
              <a:rPr dirty="0" sz="600" spc="-20">
                <a:latin typeface="Trebuchet MS"/>
                <a:cs typeface="Trebuchet MS"/>
              </a:rPr>
              <a:t> </a:t>
            </a:r>
            <a:r>
              <a:rPr dirty="0" sz="600">
                <a:latin typeface="Trebuchet MS"/>
                <a:cs typeface="Trebuchet MS"/>
              </a:rPr>
              <a:t>un</a:t>
            </a:r>
            <a:r>
              <a:rPr dirty="0" sz="600" spc="-5">
                <a:latin typeface="Trebuchet MS"/>
                <a:cs typeface="Trebuchet MS"/>
              </a:rPr>
              <a:t> </a:t>
            </a:r>
            <a:r>
              <a:rPr dirty="0" sz="600">
                <a:latin typeface="Trebuchet MS"/>
                <a:cs typeface="Trebuchet MS"/>
              </a:rPr>
              <a:t>sistema</a:t>
            </a:r>
            <a:r>
              <a:rPr dirty="0" sz="600" spc="-20">
                <a:latin typeface="Trebuchet MS"/>
                <a:cs typeface="Trebuchet MS"/>
              </a:rPr>
              <a:t> </a:t>
            </a:r>
            <a:r>
              <a:rPr dirty="0" sz="600">
                <a:latin typeface="Trebuchet MS"/>
                <a:cs typeface="Trebuchet MS"/>
              </a:rPr>
              <a:t>de</a:t>
            </a:r>
            <a:r>
              <a:rPr dirty="0" sz="600" spc="-5">
                <a:latin typeface="Trebuchet MS"/>
                <a:cs typeface="Trebuchet MS"/>
              </a:rPr>
              <a:t> </a:t>
            </a:r>
            <a:r>
              <a:rPr dirty="0" sz="600" spc="-10">
                <a:latin typeface="Trebuchet MS"/>
                <a:cs typeface="Trebuchet MS"/>
              </a:rPr>
              <a:t>intermitentes.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6940" cy="2379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8255">
              <a:lnSpc>
                <a:spcPct val="111000"/>
              </a:lnSpc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mecanismo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desconectar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mecanismo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eléctrico.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mandos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situados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pinas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manillar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interruptores.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FUSIBLES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100"/>
              </a:lnSpc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dividir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partes: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intermitencias,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largas,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freno,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etc.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fabricante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estipulado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máximo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(medido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Amperios).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motivo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consumo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subiese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encima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establecido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fabricante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recalentaría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quemaría.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evitar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fusibles,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colocados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inicio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instalación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específica.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conectores </a:t>
            </a:r>
            <a:r>
              <a:rPr dirty="0" sz="1000">
                <a:latin typeface="Arial"/>
                <a:cs typeface="Arial"/>
              </a:rPr>
              <a:t>unidos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chapa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aguanta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(amperaje)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específico: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5Amp,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7,5Amp,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10 </a:t>
            </a:r>
            <a:r>
              <a:rPr dirty="0" sz="1000">
                <a:latin typeface="Arial"/>
                <a:cs typeface="Arial"/>
              </a:rPr>
              <a:t>Amp,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15Amp,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30Amp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supera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chapa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rompe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evitando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 spc="-10">
                <a:latin typeface="Arial"/>
                <a:cs typeface="Arial"/>
              </a:rPr>
              <a:t>queme.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783204" y="7070090"/>
            <a:ext cx="1747520" cy="2054860"/>
            <a:chOff x="2783204" y="7070090"/>
            <a:chExt cx="1747520" cy="20548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3204" y="7070090"/>
              <a:ext cx="1703070" cy="204533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43959" y="8931910"/>
              <a:ext cx="785495" cy="191770"/>
            </a:xfrm>
            <a:custGeom>
              <a:avLst/>
              <a:gdLst/>
              <a:ahLst/>
              <a:cxnLst/>
              <a:rect l="l" t="t" r="r" b="b"/>
              <a:pathLst>
                <a:path w="785495" h="191770">
                  <a:moveTo>
                    <a:pt x="0" y="191770"/>
                  </a:moveTo>
                  <a:lnTo>
                    <a:pt x="785495" y="191770"/>
                  </a:lnTo>
                  <a:lnTo>
                    <a:pt x="785495" y="0"/>
                  </a:lnTo>
                  <a:lnTo>
                    <a:pt x="0" y="0"/>
                  </a:lnTo>
                  <a:lnTo>
                    <a:pt x="0" y="19177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32403" y="8908491"/>
            <a:ext cx="638810" cy="26543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65"/>
              </a:spcBef>
            </a:pPr>
            <a:r>
              <a:rPr dirty="0" sz="800">
                <a:latin typeface="Trebuchet MS"/>
                <a:cs typeface="Trebuchet MS"/>
              </a:rPr>
              <a:t>Imagen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de</a:t>
            </a:r>
            <a:r>
              <a:rPr dirty="0" sz="800" spc="-25">
                <a:latin typeface="Trebuchet MS"/>
                <a:cs typeface="Trebuchet MS"/>
              </a:rPr>
              <a:t> un </a:t>
            </a:r>
            <a:r>
              <a:rPr dirty="0" sz="800">
                <a:latin typeface="Trebuchet MS"/>
                <a:cs typeface="Trebuchet MS"/>
              </a:rPr>
              <a:t>fusible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de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un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096" y="3027289"/>
            <a:ext cx="1657288" cy="272263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88288" y="5878448"/>
            <a:ext cx="5996940" cy="808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Arial"/>
                <a:cs typeface="Arial"/>
              </a:rPr>
              <a:t>RELÉ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relé 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dispositivo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llevar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elemento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consumo.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motocicletas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antiguas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encendíamos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ejemplo,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 </a:t>
            </a:r>
            <a:r>
              <a:rPr dirty="0" sz="1000">
                <a:latin typeface="Arial"/>
                <a:cs typeface="Arial"/>
              </a:rPr>
              <a:t>pasaba a través 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luces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manillar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ahí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faros. Esto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hacía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</a:t>
            </a:r>
            <a:r>
              <a:rPr dirty="0" sz="1000" spc="-25">
                <a:latin typeface="Arial"/>
                <a:cs typeface="Arial"/>
              </a:rPr>
              <a:t>los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6305" cy="3052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contactos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cobre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interruptores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acabasen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deteriorando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dejaban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contacto.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relé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utilizados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motocicletas,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4 </a:t>
            </a:r>
            <a:r>
              <a:rPr dirty="0" sz="1000">
                <a:latin typeface="Arial"/>
                <a:cs typeface="Arial"/>
              </a:rPr>
              <a:t>patillas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asignadas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numeración.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85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86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son,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indistintamente,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positiva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nos manda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hayamos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pulsado.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lado,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tenemos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patilla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30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87.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irá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positivo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dispositivo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queramos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activar: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ventilador,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etc.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simple,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pulsamos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automáticamente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radiador)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patillas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85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86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pone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 electroimán 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interno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conecta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patilla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87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dejamos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dispositivo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cipo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relé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descrito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anteriormente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conectarlo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corriente.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relés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justo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contrario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NC.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últimos,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 activa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relés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utilizados, por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ejemplo,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cortar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</a:t>
            </a:r>
            <a:r>
              <a:rPr dirty="0" sz="1000" spc="-20">
                <a:latin typeface="Arial"/>
                <a:cs typeface="Arial"/>
              </a:rPr>
              <a:t>moto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pulsa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botón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arrastre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arranque.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719455"/>
            <a:ext cx="5229225" cy="802068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719455"/>
            <a:ext cx="5611495" cy="41605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500621" y="4741291"/>
            <a:ext cx="130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4910454"/>
            <a:ext cx="2945130" cy="4306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BOMBILLAS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DIRECCIONALES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2: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MASAS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3: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4: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FUSIBLE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5: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SWISHE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6: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FLASHER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7: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COMANDO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DIRECCIONALES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(CONMUTADOR)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8: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TESTIGOS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DIRECCIONALES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9: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TESTIGO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NEUTRO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10: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SWISHE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NEUTRO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11: SWISHE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(NORMALMENTE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ABIERTO)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12: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(FRENOS)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13: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14: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RECTIFICADOR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15: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SWISHE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LUCES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699008"/>
            <a:ext cx="3150235" cy="283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16: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REGULADOR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17: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TACOMETRO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18: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BAJA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19: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ALTA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20: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TESTIGO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ALTA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21: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FILAMENTO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COLA)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22: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(AMARILLO)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23: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BATERIA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24: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BOMBILLA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TRASERA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(FRENOS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COLA)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25: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BOMBILA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(FAROLA)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1060450"/>
            <a:ext cx="5992495" cy="971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INYECCIÓN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ELECTRÓNICA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2"/>
              </a:rPr>
              <a:t>inyección</a:t>
            </a:r>
            <a:r>
              <a:rPr dirty="0" sz="1000" spc="30">
                <a:latin typeface="Arial"/>
                <a:cs typeface="Arial"/>
                <a:hlinkClick r:id="rId2"/>
              </a:rPr>
              <a:t> </a:t>
            </a:r>
            <a:r>
              <a:rPr dirty="0" sz="1000">
                <a:latin typeface="Arial"/>
                <a:cs typeface="Arial"/>
                <a:hlinkClick r:id="rId2"/>
              </a:rPr>
              <a:t>de</a:t>
            </a:r>
            <a:r>
              <a:rPr dirty="0" sz="1000" spc="20">
                <a:latin typeface="Arial"/>
                <a:cs typeface="Arial"/>
                <a:hlinkClick r:id="rId2"/>
              </a:rPr>
              <a:t> </a:t>
            </a:r>
            <a:r>
              <a:rPr dirty="0" sz="1000">
                <a:latin typeface="Arial"/>
                <a:cs typeface="Arial"/>
                <a:hlinkClick r:id="rId2"/>
              </a:rPr>
              <a:t>combustible,</a:t>
            </a:r>
            <a:r>
              <a:rPr dirty="0" sz="1000" spc="25">
                <a:latin typeface="Arial"/>
                <a:cs typeface="Arial"/>
                <a:hlinkClick r:id="rId2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lleva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varias </a:t>
            </a:r>
            <a:r>
              <a:rPr dirty="0" sz="1000">
                <a:latin typeface="Arial"/>
                <a:cs typeface="Arial"/>
              </a:rPr>
              <a:t>décadas</a:t>
            </a:r>
            <a:r>
              <a:rPr dirty="0" sz="1000" spc="-10">
                <a:latin typeface="Arial"/>
                <a:cs typeface="Arial"/>
              </a:rPr>
              <a:t> implantadas,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diésel,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introducción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relativamente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reciente.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82700" y="2096770"/>
            <a:ext cx="6009005" cy="3549015"/>
            <a:chOff x="882700" y="2096770"/>
            <a:chExt cx="6009005" cy="3549015"/>
          </a:xfrm>
        </p:grpSpPr>
        <p:sp>
          <p:nvSpPr>
            <p:cNvPr id="5" name="object 5" descr=""/>
            <p:cNvSpPr/>
            <p:nvPr/>
          </p:nvSpPr>
          <p:spPr>
            <a:xfrm>
              <a:off x="882700" y="2097405"/>
              <a:ext cx="6009005" cy="3208655"/>
            </a:xfrm>
            <a:custGeom>
              <a:avLst/>
              <a:gdLst/>
              <a:ahLst/>
              <a:cxnLst/>
              <a:rect l="l" t="t" r="r" b="b"/>
              <a:pathLst>
                <a:path w="6009005" h="3208654">
                  <a:moveTo>
                    <a:pt x="6008497" y="0"/>
                  </a:moveTo>
                  <a:lnTo>
                    <a:pt x="0" y="0"/>
                  </a:lnTo>
                  <a:lnTo>
                    <a:pt x="0" y="3208274"/>
                  </a:lnTo>
                  <a:lnTo>
                    <a:pt x="6008497" y="3208274"/>
                  </a:lnTo>
                  <a:lnTo>
                    <a:pt x="600849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155" y="2096770"/>
              <a:ext cx="4276090" cy="320801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82700" y="5305628"/>
              <a:ext cx="6009005" cy="340360"/>
            </a:xfrm>
            <a:custGeom>
              <a:avLst/>
              <a:gdLst/>
              <a:ahLst/>
              <a:cxnLst/>
              <a:rect l="l" t="t" r="r" b="b"/>
              <a:pathLst>
                <a:path w="6009005" h="340360">
                  <a:moveTo>
                    <a:pt x="6008497" y="0"/>
                  </a:moveTo>
                  <a:lnTo>
                    <a:pt x="0" y="0"/>
                  </a:lnTo>
                  <a:lnTo>
                    <a:pt x="0" y="340156"/>
                  </a:lnTo>
                  <a:lnTo>
                    <a:pt x="6008497" y="340156"/>
                  </a:lnTo>
                  <a:lnTo>
                    <a:pt x="600849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82700" y="2097404"/>
            <a:ext cx="6009005" cy="354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rampa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alimentación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70000" y="5630951"/>
            <a:ext cx="6034405" cy="3540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 marR="23495">
              <a:lnSpc>
                <a:spcPct val="14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subdividir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(monopunto,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multipunto,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secuencial,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simultánea)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básicamente </a:t>
            </a:r>
            <a:r>
              <a:rPr dirty="0" sz="1000">
                <a:latin typeface="Arial"/>
                <a:cs typeface="Arial"/>
              </a:rPr>
              <a:t>todas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basan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ayuda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4"/>
              </a:rPr>
              <a:t>electrónica</a:t>
            </a:r>
            <a:r>
              <a:rPr dirty="0" sz="1000" spc="-5">
                <a:latin typeface="Arial"/>
                <a:cs typeface="Arial"/>
                <a:hlinkClick r:id="rId4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dosificar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carburante</a:t>
            </a:r>
            <a:r>
              <a:rPr dirty="0" sz="1000" spc="-5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reducir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emisión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agentes</a:t>
            </a:r>
            <a:r>
              <a:rPr dirty="0" sz="1000" spc="-15">
                <a:latin typeface="Arial"/>
                <a:cs typeface="Arial"/>
                <a:hlinkClick r:id="rId6"/>
              </a:rPr>
              <a:t> </a:t>
            </a:r>
            <a:r>
              <a:rPr dirty="0" sz="1000" spc="-10">
                <a:latin typeface="Arial"/>
                <a:cs typeface="Arial"/>
                <a:hlinkClick r:id="rId6"/>
              </a:rPr>
              <a:t>contaminantes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atmósfera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optimizar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consumo.</a:t>
            </a:r>
            <a:endParaRPr sz="1000">
              <a:latin typeface="Arial"/>
              <a:cs typeface="Arial"/>
            </a:endParaRPr>
          </a:p>
          <a:p>
            <a:pPr algn="just" marL="30480" marR="24130">
              <a:lnSpc>
                <a:spcPct val="14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reemplazado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7"/>
              </a:rPr>
              <a:t>carburador</a:t>
            </a:r>
            <a:r>
              <a:rPr dirty="0" sz="1000" spc="-15">
                <a:latin typeface="Arial"/>
                <a:cs typeface="Arial"/>
                <a:hlinkClick r:id="rId7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motores</a:t>
            </a:r>
            <a:r>
              <a:rPr dirty="0" sz="1000" spc="100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de</a:t>
            </a:r>
            <a:r>
              <a:rPr dirty="0" sz="1000" spc="100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gasolina.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introducción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debió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aumento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exigencias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organismos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9"/>
              </a:rPr>
              <a:t>medio</a:t>
            </a:r>
            <a:r>
              <a:rPr dirty="0" sz="1000" spc="140">
                <a:latin typeface="Arial"/>
                <a:cs typeface="Arial"/>
                <a:hlinkClick r:id="rId9"/>
              </a:rPr>
              <a:t>  </a:t>
            </a:r>
            <a:r>
              <a:rPr dirty="0" sz="1000">
                <a:latin typeface="Arial"/>
                <a:cs typeface="Arial"/>
                <a:hlinkClick r:id="rId9"/>
              </a:rPr>
              <a:t>ambiente</a:t>
            </a:r>
            <a:r>
              <a:rPr dirty="0" sz="1000" spc="-15">
                <a:latin typeface="Arial"/>
                <a:cs typeface="Arial"/>
                <a:hlinkClick r:id="rId9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disminuir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0"/>
              </a:rPr>
              <a:t>emisiones</a:t>
            </a:r>
            <a:r>
              <a:rPr dirty="0" sz="1000" spc="-30">
                <a:latin typeface="Arial"/>
                <a:cs typeface="Arial"/>
                <a:hlinkClick r:id="rId10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  <a:hlinkClick r:id="rId11"/>
              </a:rPr>
              <a:t>motores.</a:t>
            </a:r>
            <a:endParaRPr sz="1000">
              <a:latin typeface="Arial"/>
              <a:cs typeface="Arial"/>
            </a:endParaRPr>
          </a:p>
          <a:p>
            <a:pPr algn="just" marL="30480" marR="30480">
              <a:lnSpc>
                <a:spcPct val="14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diésel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sustituido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mecánicos,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electrohidráulicos.</a:t>
            </a:r>
            <a:endParaRPr sz="1000">
              <a:latin typeface="Arial"/>
              <a:cs typeface="Arial"/>
            </a:endParaRPr>
          </a:p>
          <a:p>
            <a:pPr algn="just" marL="30480" marR="25400">
              <a:lnSpc>
                <a:spcPct val="14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importancia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radica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mejor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capacidad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7"/>
              </a:rPr>
              <a:t>carburador</a:t>
            </a:r>
            <a:r>
              <a:rPr dirty="0" sz="1000" spc="-20">
                <a:latin typeface="Arial"/>
                <a:cs typeface="Arial"/>
                <a:hlinkClick r:id="rId7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dosificar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dosificar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mezcla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2"/>
              </a:rPr>
              <a:t>factor</a:t>
            </a:r>
            <a:r>
              <a:rPr dirty="0" sz="1000" spc="20">
                <a:latin typeface="Arial"/>
                <a:cs typeface="Arial"/>
                <a:hlinkClick r:id="rId12"/>
              </a:rPr>
              <a:t> </a:t>
            </a:r>
            <a:r>
              <a:rPr dirty="0" sz="1000">
                <a:latin typeface="Arial"/>
                <a:cs typeface="Arial"/>
                <a:hlinkClick r:id="rId12"/>
              </a:rPr>
              <a:t>lambda</a:t>
            </a:r>
            <a:r>
              <a:rPr dirty="0" sz="1000" spc="-20">
                <a:latin typeface="Arial"/>
                <a:cs typeface="Arial"/>
                <a:hlinkClick r:id="rId12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próxima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estequiométrica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(14,7:1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3"/>
              </a:rPr>
              <a:t>gasolina</a:t>
            </a:r>
            <a:r>
              <a:rPr dirty="0" sz="1000">
                <a:latin typeface="Arial"/>
                <a:cs typeface="Arial"/>
              </a:rPr>
              <a:t>),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factor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lambda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próximo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garantiza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muy </a:t>
            </a:r>
            <a:r>
              <a:rPr dirty="0" sz="1000">
                <a:latin typeface="Arial"/>
                <a:cs typeface="Arial"/>
              </a:rPr>
              <a:t>buena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reducción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porcentajes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tóxicos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atmósfera.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relación estequiométrica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exacta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 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garantiza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todo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2"/>
              </a:rPr>
              <a:t>factor</a:t>
            </a:r>
            <a:r>
              <a:rPr dirty="0" sz="1000" spc="-25">
                <a:latin typeface="Arial"/>
                <a:cs typeface="Arial"/>
                <a:hlinkClick r:id="rId12"/>
              </a:rPr>
              <a:t> </a:t>
            </a:r>
            <a:r>
              <a:rPr dirty="0" sz="1000">
                <a:latin typeface="Arial"/>
                <a:cs typeface="Arial"/>
                <a:hlinkClick r:id="rId12"/>
              </a:rPr>
              <a:t>lambda</a:t>
            </a:r>
            <a:r>
              <a:rPr dirty="0" sz="1000" spc="-30">
                <a:latin typeface="Arial"/>
                <a:cs typeface="Arial"/>
                <a:hlinkClick r:id="rId12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tabLst>
                <a:tab pos="6021070" algn="l"/>
              </a:tabLst>
            </a:pPr>
            <a:r>
              <a:rPr dirty="0" u="sng" sz="1000" spc="-14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Fundamento</a:t>
            </a:r>
            <a:r>
              <a:rPr dirty="0" u="sng" sz="100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-25">
                <a:latin typeface="Arial"/>
                <a:cs typeface="Arial"/>
              </a:rPr>
              <a:t> es: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3528" y="2026665"/>
            <a:ext cx="838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3528" y="2681986"/>
            <a:ext cx="838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3528" y="1096416"/>
            <a:ext cx="5980430" cy="1762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8600">
              <a:lnSpc>
                <a:spcPct val="140000"/>
              </a:lnSpc>
              <a:spcBef>
                <a:spcPts val="100"/>
              </a:spcBef>
              <a:buFont typeface="Symbol"/>
              <a:buChar char=""/>
              <a:tabLst>
                <a:tab pos="454025" algn="l"/>
                <a:tab pos="454659" algn="l"/>
              </a:tabLst>
            </a:pPr>
            <a:r>
              <a:rPr dirty="0"/>
              <a:t>	</a:t>
            </a:r>
            <a:r>
              <a:rPr dirty="0" sz="1000">
                <a:latin typeface="Arial"/>
                <a:cs typeface="Arial"/>
              </a:rPr>
              <a:t>Medir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ambiente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aspirado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controlado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conductor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válvula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mariposa,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2"/>
              </a:rPr>
              <a:t>carga</a:t>
            </a:r>
            <a:r>
              <a:rPr dirty="0" sz="1000" spc="-20">
                <a:latin typeface="Arial"/>
                <a:cs typeface="Arial"/>
                <a:hlinkClick r:id="rId2"/>
              </a:rPr>
              <a:t> </a:t>
            </a:r>
            <a:r>
              <a:rPr dirty="0" sz="1000">
                <a:latin typeface="Arial"/>
                <a:cs typeface="Arial"/>
                <a:hlinkClick r:id="rId2"/>
              </a:rPr>
              <a:t>motor</a:t>
            </a:r>
            <a:r>
              <a:rPr dirty="0" sz="1000" spc="-20">
                <a:latin typeface="Arial"/>
                <a:cs typeface="Arial"/>
                <a:hlinkClick r:id="rId2"/>
              </a:rPr>
              <a:t> </a:t>
            </a:r>
            <a:r>
              <a:rPr dirty="0" sz="1000">
                <a:latin typeface="Arial"/>
                <a:cs typeface="Arial"/>
              </a:rPr>
              <a:t>necesaria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objeto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adaptar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caudal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medición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conforme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 spc="-10">
                <a:latin typeface="Arial"/>
                <a:cs typeface="Arial"/>
              </a:rPr>
              <a:t>motor,</a:t>
            </a:r>
            <a:endParaRPr sz="1000">
              <a:latin typeface="Arial"/>
              <a:cs typeface="Arial"/>
            </a:endParaRPr>
          </a:p>
          <a:p>
            <a:pPr algn="just" marL="241300" marR="8890" indent="212725">
              <a:lnSpc>
                <a:spcPct val="140000"/>
              </a:lnSpc>
              <a:spcBef>
                <a:spcPts val="120"/>
              </a:spcBef>
            </a:pPr>
            <a:r>
              <a:rPr dirty="0" sz="1000">
                <a:latin typeface="Arial"/>
                <a:cs typeface="Arial"/>
              </a:rPr>
              <a:t>dosificar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requerida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aire, </a:t>
            </a:r>
            <a:r>
              <a:rPr dirty="0" sz="1000">
                <a:latin typeface="Arial"/>
                <a:cs typeface="Arial"/>
              </a:rPr>
              <a:t>necesaria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guardando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proporción estequiométrica,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límites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  <a:hlinkClick r:id="rId3"/>
              </a:rPr>
              <a:t>factor </a:t>
            </a:r>
            <a:r>
              <a:rPr dirty="0" sz="1000" spc="-10">
                <a:latin typeface="Arial"/>
                <a:cs typeface="Arial"/>
                <a:hlinkClick r:id="rId3"/>
              </a:rPr>
              <a:t>lambda.</a:t>
            </a:r>
            <a:endParaRPr sz="1000">
              <a:latin typeface="Arial"/>
              <a:cs typeface="Arial"/>
            </a:endParaRPr>
          </a:p>
          <a:p>
            <a:pPr algn="just" marL="454025">
              <a:lnSpc>
                <a:spcPct val="10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Completar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combustión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junto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4"/>
              </a:rPr>
              <a:t>Encendido</a:t>
            </a:r>
            <a:r>
              <a:rPr dirty="0" sz="1000" spc="-30">
                <a:latin typeface="Arial"/>
                <a:cs typeface="Arial"/>
                <a:hlinkClick r:id="rId4"/>
              </a:rPr>
              <a:t> </a:t>
            </a:r>
            <a:r>
              <a:rPr dirty="0" sz="1000">
                <a:latin typeface="Arial"/>
                <a:cs typeface="Arial"/>
                <a:hlinkClick r:id="rId4"/>
              </a:rPr>
              <a:t>del</a:t>
            </a:r>
            <a:r>
              <a:rPr dirty="0" sz="1000" spc="-30">
                <a:latin typeface="Arial"/>
                <a:cs typeface="Arial"/>
                <a:hlinkClick r:id="rId4"/>
              </a:rPr>
              <a:t> </a:t>
            </a:r>
            <a:r>
              <a:rPr dirty="0" sz="1000" spc="-10">
                <a:latin typeface="Arial"/>
                <a:cs typeface="Arial"/>
                <a:hlinkClick r:id="rId4"/>
              </a:rPr>
              <a:t>motor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0000" y="2909595"/>
            <a:ext cx="6034405" cy="2193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 marR="31115">
              <a:lnSpc>
                <a:spcPct val="1401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diésel,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regular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gasoil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inyectado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(pedal acelerador),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sincronizándolo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 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 cilindros.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diésel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combustible.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Consta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fundamentalmente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sensores,</a:t>
            </a:r>
            <a:r>
              <a:rPr dirty="0" sz="1000" spc="-15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unidad</a:t>
            </a:r>
            <a:r>
              <a:rPr dirty="0" sz="1000" spc="-25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electrónica</a:t>
            </a:r>
            <a:r>
              <a:rPr dirty="0" sz="1000" spc="-20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de</a:t>
            </a:r>
            <a:r>
              <a:rPr dirty="0" sz="1000" spc="-30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control</a:t>
            </a:r>
            <a:r>
              <a:rPr dirty="0" sz="1000" spc="-5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7"/>
              </a:rPr>
              <a:t>actuadores</a:t>
            </a:r>
            <a:r>
              <a:rPr dirty="0" sz="1000" spc="-15">
                <a:latin typeface="Arial"/>
                <a:cs typeface="Arial"/>
                <a:hlinkClick r:id="rId7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accionadores.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algn="just" marL="30480" indent="-18415">
              <a:lnSpc>
                <a:spcPct val="100000"/>
              </a:lnSpc>
              <a:spcBef>
                <a:spcPts val="5"/>
              </a:spcBef>
              <a:tabLst>
                <a:tab pos="6021070" algn="l"/>
              </a:tabLst>
            </a:pPr>
            <a:r>
              <a:rPr dirty="0" u="sng" sz="1000" spc="-14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Funcionamiento </a:t>
            </a:r>
            <a:r>
              <a:rPr dirty="0" u="sng" sz="100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en inyección</a:t>
            </a:r>
            <a:r>
              <a:rPr dirty="0" u="sng" sz="1000" spc="-15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gasolina</a:t>
            </a:r>
            <a:r>
              <a:rPr dirty="0" u="sng" sz="100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 algn="just" marL="30480" marR="21590">
              <a:lnSpc>
                <a:spcPct val="140000"/>
              </a:lnSpc>
              <a:spcBef>
                <a:spcPts val="670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 se basa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medición 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parámetros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 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 </a:t>
            </a:r>
            <a:r>
              <a:rPr dirty="0" sz="1000" spc="-20">
                <a:latin typeface="Arial"/>
                <a:cs typeface="Arial"/>
              </a:rPr>
              <a:t>son: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caudal</a:t>
            </a:r>
            <a:r>
              <a:rPr dirty="0" sz="1000" spc="25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de</a:t>
            </a:r>
            <a:r>
              <a:rPr dirty="0" sz="1000" spc="35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aire,</a:t>
            </a:r>
            <a:r>
              <a:rPr dirty="0" sz="1000" spc="30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(estos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básicos),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  <a:hlinkClick r:id="rId2"/>
              </a:rPr>
              <a:t>carga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2"/>
              </a:rPr>
              <a:t>motor,</a:t>
            </a:r>
            <a:r>
              <a:rPr dirty="0" sz="1000" spc="5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</a:t>
            </a:r>
            <a:r>
              <a:rPr dirty="0" sz="1000" spc="5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fuerza</a:t>
            </a:r>
            <a:r>
              <a:rPr dirty="0" sz="1000" spc="5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necesaria</a:t>
            </a:r>
            <a:r>
              <a:rPr dirty="0" sz="1000" spc="5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5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3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obtener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9"/>
              </a:rPr>
              <a:t>par</a:t>
            </a:r>
            <a:r>
              <a:rPr dirty="0" sz="1000" spc="530">
                <a:latin typeface="Arial"/>
                <a:cs typeface="Arial"/>
                <a:hlinkClick r:id="rId9"/>
              </a:rPr>
              <a:t> </a:t>
            </a:r>
            <a:r>
              <a:rPr dirty="0" sz="1000">
                <a:latin typeface="Arial"/>
                <a:cs typeface="Arial"/>
                <a:hlinkClick r:id="rId9"/>
              </a:rPr>
              <a:t>motor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5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decir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0"/>
              </a:rPr>
              <a:t>potencia</a:t>
            </a:r>
            <a:r>
              <a:rPr dirty="0" sz="1000" spc="-30">
                <a:latin typeface="Arial"/>
                <a:cs typeface="Arial"/>
                <a:hlinkClick r:id="rId10"/>
              </a:rPr>
              <a:t> </a:t>
            </a:r>
            <a:r>
              <a:rPr dirty="0" sz="1000" spc="-10">
                <a:latin typeface="Arial"/>
                <a:cs typeface="Arial"/>
              </a:rPr>
              <a:t>determinada.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0430" y="5255712"/>
            <a:ext cx="5466715" cy="299481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88288" y="8593937"/>
            <a:ext cx="59950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suministrar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2,5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3,5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2"/>
              </a:rPr>
              <a:t>bar</a:t>
            </a:r>
            <a:r>
              <a:rPr dirty="0" sz="1000" spc="-20">
                <a:latin typeface="Arial"/>
                <a:cs typeface="Arial"/>
                <a:hlinkClick r:id="rId12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logra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3"/>
              </a:rPr>
              <a:t>bomba</a:t>
            </a:r>
            <a:r>
              <a:rPr dirty="0" sz="1000" spc="-40">
                <a:latin typeface="Arial"/>
                <a:cs typeface="Arial"/>
                <a:hlinkClick r:id="rId13"/>
              </a:rPr>
              <a:t> </a:t>
            </a:r>
            <a:r>
              <a:rPr dirty="0" sz="1000">
                <a:latin typeface="Arial"/>
                <a:cs typeface="Arial"/>
                <a:hlinkClick r:id="rId13"/>
              </a:rPr>
              <a:t>eléctrica</a:t>
            </a:r>
            <a:r>
              <a:rPr dirty="0" sz="1000" spc="-25">
                <a:latin typeface="Arial"/>
                <a:cs typeface="Arial"/>
                <a:hlinkClick r:id="rId13"/>
              </a:rPr>
              <a:t> </a:t>
            </a:r>
            <a:r>
              <a:rPr dirty="0" sz="1000">
                <a:latin typeface="Arial"/>
                <a:cs typeface="Arial"/>
              </a:rPr>
              <a:t>situada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salida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4"/>
              </a:rPr>
              <a:t>depósito</a:t>
            </a:r>
            <a:r>
              <a:rPr dirty="0" sz="1000" spc="-15">
                <a:latin typeface="Arial"/>
                <a:cs typeface="Arial"/>
                <a:hlinkClick r:id="rId14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mismo.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70000" y="430783"/>
            <a:ext cx="6034405" cy="847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076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Calibri"/>
              <a:cs typeface="Calibri"/>
            </a:endParaRPr>
          </a:p>
          <a:p>
            <a:pPr algn="just" marL="30480" marR="23495">
              <a:lnSpc>
                <a:spcPct val="140200"/>
              </a:lnSpc>
            </a:pPr>
            <a:r>
              <a:rPr dirty="0" sz="1000" spc="-10">
                <a:latin typeface="Arial"/>
                <a:cs typeface="Arial"/>
              </a:rPr>
              <a:t>Adicionalmente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datos,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temperatura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refrigerante, 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estado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(sensor</a:t>
            </a:r>
            <a:r>
              <a:rPr dirty="0" sz="1000" spc="15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MAP)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2"/>
              </a:rPr>
              <a:t>turboalimentados,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1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3"/>
              </a:rPr>
              <a:t>mariposa</a:t>
            </a:r>
            <a:r>
              <a:rPr dirty="0" sz="1000" spc="5">
                <a:latin typeface="Arial"/>
                <a:cs typeface="Arial"/>
                <a:hlinkClick r:id="rId3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30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cantidad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4"/>
              </a:rPr>
              <a:t>oxígeno</a:t>
            </a:r>
            <a:r>
              <a:rPr dirty="0" sz="1000" spc="-15">
                <a:latin typeface="Arial"/>
                <a:cs typeface="Arial"/>
                <a:hlinkClick r:id="rId4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escape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</a:t>
            </a:r>
            <a:r>
              <a:rPr dirty="0" sz="1000">
                <a:latin typeface="Arial"/>
                <a:cs typeface="Arial"/>
                <a:hlinkClick r:id="rId5"/>
              </a:rPr>
              <a:t>sensor</a:t>
            </a:r>
            <a:r>
              <a:rPr dirty="0" sz="1000" spc="35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EGO</a:t>
            </a:r>
            <a:r>
              <a:rPr dirty="0" sz="1000" spc="-25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Lambda</a:t>
            </a:r>
            <a:r>
              <a:rPr dirty="0" sz="1000">
                <a:latin typeface="Arial"/>
                <a:cs typeface="Arial"/>
              </a:rPr>
              <a:t>),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otros.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procesadas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dando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resultado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transmiten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actuadores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  <a:hlinkClick r:id="rId7"/>
              </a:rPr>
              <a:t>inyectores</a:t>
            </a:r>
            <a:r>
              <a:rPr dirty="0" sz="1000" spc="-10">
                <a:latin typeface="Arial"/>
                <a:cs typeface="Arial"/>
              </a:rPr>
              <a:t>)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obtener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combustión mejorada,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teniendo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proporciones aire/combustible,</a:t>
            </a:r>
            <a:r>
              <a:rPr dirty="0" sz="1000">
                <a:latin typeface="Arial"/>
                <a:cs typeface="Arial"/>
              </a:rPr>
              <a:t> 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factor </a:t>
            </a:r>
            <a:r>
              <a:rPr dirty="0" sz="1000" spc="-10">
                <a:latin typeface="Arial"/>
                <a:cs typeface="Arial"/>
                <a:hlinkClick r:id="rId8"/>
              </a:rPr>
              <a:t>lambda.</a:t>
            </a:r>
            <a:endParaRPr sz="1000">
              <a:latin typeface="Arial"/>
              <a:cs typeface="Arial"/>
            </a:endParaRPr>
          </a:p>
          <a:p>
            <a:pPr algn="just" marL="30480" marR="26670">
              <a:lnSpc>
                <a:spcPct val="140500"/>
              </a:lnSpc>
              <a:spcBef>
                <a:spcPts val="580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PAM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MAP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(Presión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Absoluta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del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Múltiple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Colector) </a:t>
            </a:r>
            <a:r>
              <a:rPr dirty="0" sz="1000">
                <a:latin typeface="Arial"/>
                <a:cs typeface="Arial"/>
              </a:rPr>
              <a:t>indica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absoluta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múltiple</a:t>
            </a:r>
            <a:r>
              <a:rPr dirty="0" sz="1000" spc="-25">
                <a:latin typeface="Arial"/>
                <a:cs typeface="Arial"/>
              </a:rPr>
              <a:t> de </a:t>
            </a:r>
            <a:r>
              <a:rPr dirty="0" sz="1000">
                <a:latin typeface="Arial"/>
                <a:cs typeface="Arial"/>
              </a:rPr>
              <a:t>admisión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EGO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</a:t>
            </a:r>
            <a:r>
              <a:rPr dirty="0" sz="1000" i="1">
                <a:latin typeface="Arial"/>
                <a:cs typeface="Arial"/>
              </a:rPr>
              <a:t>Exhaust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Gas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Oxigen)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</a:t>
            </a:r>
            <a:r>
              <a:rPr dirty="0" sz="1000">
                <a:latin typeface="Arial"/>
                <a:cs typeface="Arial"/>
                <a:hlinkClick r:id="rId9"/>
              </a:rPr>
              <a:t>Sonda</a:t>
            </a:r>
            <a:r>
              <a:rPr dirty="0" sz="1000" spc="45">
                <a:latin typeface="Arial"/>
                <a:cs typeface="Arial"/>
                <a:hlinkClick r:id="rId9"/>
              </a:rPr>
              <a:t> </a:t>
            </a:r>
            <a:r>
              <a:rPr dirty="0" sz="1000">
                <a:latin typeface="Arial"/>
                <a:cs typeface="Arial"/>
                <a:hlinkClick r:id="rId9"/>
              </a:rPr>
              <a:t>lambda</a:t>
            </a:r>
            <a:r>
              <a:rPr dirty="0" sz="1000">
                <a:latin typeface="Arial"/>
                <a:cs typeface="Arial"/>
              </a:rPr>
              <a:t>"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oxígeno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combustión.</a:t>
            </a:r>
            <a:endParaRPr sz="1000">
              <a:latin typeface="Arial"/>
              <a:cs typeface="Arial"/>
            </a:endParaRPr>
          </a:p>
          <a:p>
            <a:pPr algn="just" marL="30480" marR="27940">
              <a:lnSpc>
                <a:spcPct val="1401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constante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mantiene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/ </a:t>
            </a:r>
            <a:r>
              <a:rPr dirty="0" sz="1000">
                <a:latin typeface="Arial"/>
                <a:cs typeface="Arial"/>
              </a:rPr>
              <a:t>combustible,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factor</a:t>
            </a:r>
            <a:r>
              <a:rPr dirty="0" sz="1000" spc="80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lambda</a:t>
            </a:r>
            <a:r>
              <a:rPr dirty="0" sz="1000" spc="-20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</a:rPr>
              <a:t>cercana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estequiométrica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(factor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lambda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=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1).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puede </a:t>
            </a:r>
            <a:r>
              <a:rPr dirty="0" sz="1000">
                <a:latin typeface="Arial"/>
                <a:cs typeface="Arial"/>
              </a:rPr>
              <a:t>comprobar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análisis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0"/>
              </a:rPr>
              <a:t>gases de</a:t>
            </a:r>
            <a:r>
              <a:rPr dirty="0" sz="1000" spc="-25">
                <a:latin typeface="Arial"/>
                <a:cs typeface="Arial"/>
                <a:hlinkClick r:id="rId10"/>
              </a:rPr>
              <a:t> </a:t>
            </a:r>
            <a:r>
              <a:rPr dirty="0" sz="1000">
                <a:latin typeface="Arial"/>
                <a:cs typeface="Arial"/>
                <a:hlinkClick r:id="rId10"/>
              </a:rPr>
              <a:t>combustión,</a:t>
            </a:r>
            <a:r>
              <a:rPr dirty="0" sz="1000" spc="-15">
                <a:latin typeface="Arial"/>
                <a:cs typeface="Arial"/>
                <a:hlinkClick r:id="rId10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carburador, </a:t>
            </a:r>
            <a:r>
              <a:rPr dirty="0" sz="1000" spc="-20">
                <a:latin typeface="Arial"/>
                <a:cs typeface="Arial"/>
              </a:rPr>
              <a:t>debe </a:t>
            </a:r>
            <a:r>
              <a:rPr dirty="0" sz="1000">
                <a:latin typeface="Arial"/>
                <a:cs typeface="Arial"/>
              </a:rPr>
              <a:t>proveer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funcionamiento </a:t>
            </a:r>
            <a:r>
              <a:rPr dirty="0" sz="1000">
                <a:latin typeface="Arial"/>
                <a:cs typeface="Arial"/>
              </a:rPr>
              <a:t>suave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-10">
                <a:latin typeface="Arial"/>
                <a:cs typeface="Arial"/>
              </a:rPr>
              <a:t> interrupciones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distintos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regímenes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marcha.</a:t>
            </a:r>
            <a:endParaRPr sz="1000">
              <a:latin typeface="Arial"/>
              <a:cs typeface="Arial"/>
            </a:endParaRPr>
          </a:p>
          <a:p>
            <a:pPr algn="just" marL="30480" marR="27940">
              <a:lnSpc>
                <a:spcPct val="14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2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desde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algún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incorporado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9">
                <a:latin typeface="Arial"/>
                <a:cs typeface="Arial"/>
              </a:rPr>
              <a:t>  </a:t>
            </a:r>
            <a:r>
              <a:rPr dirty="0" sz="1000" spc="-10">
                <a:latin typeface="Arial"/>
                <a:cs typeface="Arial"/>
              </a:rPr>
              <a:t>autocontrol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  <a:hlinkClick r:id="rId11"/>
              </a:rPr>
              <a:t>autodiagnóstico</a:t>
            </a:r>
            <a:r>
              <a:rPr dirty="0" sz="1000">
                <a:latin typeface="Arial"/>
                <a:cs typeface="Arial"/>
                <a:hlinkClick r:id="rId11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avisa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algo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mal,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además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posibilidad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realizar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diagnóstico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externo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aparatos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diagnóstico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revisan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parámetros,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indicando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aquellos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estén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rango.</a:t>
            </a:r>
            <a:endParaRPr sz="1000">
              <a:latin typeface="Arial"/>
              <a:cs typeface="Arial"/>
            </a:endParaRPr>
          </a:p>
          <a:p>
            <a:pPr algn="just" marL="30480" marR="25400">
              <a:lnSpc>
                <a:spcPct val="140500"/>
              </a:lnSpc>
              <a:spcBef>
                <a:spcPts val="58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detección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fallas,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</a:t>
            </a:r>
            <a:r>
              <a:rPr dirty="0" sz="1000">
                <a:latin typeface="Arial"/>
                <a:cs typeface="Arial"/>
                <a:hlinkClick r:id="rId12"/>
              </a:rPr>
              <a:t>DTC</a:t>
            </a:r>
            <a:r>
              <a:rPr dirty="0" sz="1000">
                <a:latin typeface="Arial"/>
                <a:cs typeface="Arial"/>
              </a:rPr>
              <a:t>"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</a:t>
            </a:r>
            <a:r>
              <a:rPr dirty="0" sz="1000" i="1">
                <a:latin typeface="Arial"/>
                <a:cs typeface="Arial"/>
              </a:rPr>
              <a:t>Diagnostic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Trouble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Codes</a:t>
            </a:r>
            <a:r>
              <a:rPr dirty="0" sz="1000">
                <a:latin typeface="Arial"/>
                <a:cs typeface="Arial"/>
              </a:rPr>
              <a:t>)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realizarla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personal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especializado </a:t>
            </a:r>
            <a:r>
              <a:rPr dirty="0" sz="1000">
                <a:latin typeface="Arial"/>
                <a:cs typeface="Arial"/>
              </a:rPr>
              <a:t>en estos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herramientas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diagnóstico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 especiales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inyección.</a:t>
            </a:r>
            <a:endParaRPr sz="1000">
              <a:latin typeface="Arial"/>
              <a:cs typeface="Arial"/>
            </a:endParaRPr>
          </a:p>
          <a:p>
            <a:pPr algn="just" marL="30480" marR="31115">
              <a:lnSpc>
                <a:spcPct val="140000"/>
              </a:lnSpc>
              <a:spcBef>
                <a:spcPts val="60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reparación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limita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reemplazo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componentes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fallado, generalmente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diagnóstico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defectuosos.</a:t>
            </a:r>
            <a:endParaRPr sz="1000">
              <a:latin typeface="Arial"/>
              <a:cs typeface="Arial"/>
            </a:endParaRPr>
          </a:p>
          <a:p>
            <a:pPr algn="just" marL="30480" marR="26670">
              <a:lnSpc>
                <a:spcPct val="14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difieren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demás,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seguridad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ya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manipula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mezclas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explosivas.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cuidado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ambiente,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debe </a:t>
            </a:r>
            <a:r>
              <a:rPr dirty="0" sz="1000" spc="-10">
                <a:latin typeface="Arial"/>
                <a:cs typeface="Arial"/>
              </a:rPr>
              <a:t>manipular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precaución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derrames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combustible.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algn="just" marL="30480" indent="-18415">
              <a:lnSpc>
                <a:spcPct val="100000"/>
              </a:lnSpc>
              <a:tabLst>
                <a:tab pos="6021070" algn="l"/>
              </a:tabLst>
            </a:pPr>
            <a:r>
              <a:rPr dirty="0" u="sng" sz="1000" spc="-14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Inyectores</a:t>
            </a:r>
            <a:r>
              <a:rPr dirty="0" u="sng" sz="1000">
                <a:uFill>
                  <a:solidFill>
                    <a:srgbClr val="AAAAAA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 algn="just" marL="30480" marR="24765">
              <a:lnSpc>
                <a:spcPct val="140000"/>
              </a:lnSpc>
              <a:spcBef>
                <a:spcPts val="675"/>
              </a:spcBef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piezas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importantes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  <a:hlinkClick r:id="rId7"/>
              </a:rPr>
              <a:t>inyector.</a:t>
            </a:r>
            <a:r>
              <a:rPr dirty="0" sz="1000" spc="40">
                <a:latin typeface="Arial"/>
                <a:cs typeface="Arial"/>
                <a:hlinkClick r:id="rId7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encargado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 sea introducido 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múltiple (colector)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admisión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 dentro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cilindro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diésel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llevaban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inyectora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línea, 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apertura 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comandada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cierre se hacía mediante un resorte,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carrera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era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cremallera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mueve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caudal,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depende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13"/>
              </a:rPr>
              <a:t>acelerador</a:t>
            </a:r>
            <a:r>
              <a:rPr dirty="0" sz="1000" spc="-15">
                <a:latin typeface="Arial"/>
                <a:cs typeface="Arial"/>
                <a:hlinkClick r:id="rId13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motor.</a:t>
            </a:r>
            <a:endParaRPr sz="1000">
              <a:latin typeface="Arial"/>
              <a:cs typeface="Arial"/>
            </a:endParaRPr>
          </a:p>
          <a:p>
            <a:pPr algn="just" marL="30480" marR="24130">
              <a:lnSpc>
                <a:spcPct val="14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actualidad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reemplazado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cremallera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optado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sistema </a:t>
            </a:r>
            <a:r>
              <a:rPr dirty="0" sz="1000">
                <a:latin typeface="Arial"/>
                <a:cs typeface="Arial"/>
              </a:rPr>
              <a:t>electrónico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abrir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con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ingresará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  <a:hlinkClick r:id="rId14"/>
              </a:rPr>
              <a:t>cilindro.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7575" cy="2297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Calibri"/>
              <a:cs typeface="Calibri"/>
            </a:endParaRPr>
          </a:p>
          <a:p>
            <a:pPr algn="just" marL="12700" marR="6985">
              <a:lnSpc>
                <a:spcPct val="1402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lugar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  <a:hlinkClick r:id="rId2"/>
              </a:rPr>
              <a:t>solenoide</a:t>
            </a:r>
            <a:r>
              <a:rPr dirty="0" sz="1000" spc="-5">
                <a:latin typeface="Arial"/>
                <a:cs typeface="Arial"/>
                <a:hlinkClick r:id="rId2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hacerle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determinada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generará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3"/>
              </a:rPr>
              <a:t>campo</a:t>
            </a:r>
            <a:r>
              <a:rPr dirty="0" sz="1000" spc="80">
                <a:latin typeface="Arial"/>
                <a:cs typeface="Arial"/>
                <a:hlinkClick r:id="rId3"/>
              </a:rPr>
              <a:t> </a:t>
            </a:r>
            <a:r>
              <a:rPr dirty="0" sz="1000">
                <a:latin typeface="Arial"/>
                <a:cs typeface="Arial"/>
                <a:hlinkClick r:id="rId3"/>
              </a:rPr>
              <a:t>magnético</a:t>
            </a:r>
            <a:r>
              <a:rPr dirty="0" sz="1000" spc="-20">
                <a:latin typeface="Arial"/>
                <a:cs typeface="Arial"/>
                <a:hlinkClick r:id="rId3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moverá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aguja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regular la cantidad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corriente 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manda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solenoide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distintos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sensores toman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parámetros que </a:t>
            </a:r>
            <a:r>
              <a:rPr dirty="0" sz="1000" spc="-25">
                <a:latin typeface="Arial"/>
                <a:cs typeface="Arial"/>
              </a:rPr>
              <a:t>son </a:t>
            </a:r>
            <a:r>
              <a:rPr dirty="0" sz="1000">
                <a:latin typeface="Arial"/>
                <a:cs typeface="Arial"/>
              </a:rPr>
              <a:t>procesados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central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computarizada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ésta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eléctrica </a:t>
            </a:r>
            <a:r>
              <a:rPr dirty="0" sz="1000">
                <a:latin typeface="Arial"/>
                <a:cs typeface="Arial"/>
              </a:rPr>
              <a:t>enviada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poder mantener una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estequiométrica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aire/combustible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(aproximada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14,7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gasolina).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diésel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estequiométrica,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trabaja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exceso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(entre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20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50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mariposa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regulando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caudal,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proporcional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pedal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acelerador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régimen.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47368" y="3170047"/>
            <a:ext cx="838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7368" y="3612007"/>
            <a:ext cx="838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3528" y="2863874"/>
            <a:ext cx="5977255" cy="11391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454025" indent="-441959">
              <a:lnSpc>
                <a:spcPct val="100000"/>
              </a:lnSpc>
              <a:spcBef>
                <a:spcPts val="700"/>
              </a:spcBef>
              <a:buFont typeface="Symbol"/>
              <a:buChar char=""/>
              <a:tabLst>
                <a:tab pos="454025" algn="l"/>
                <a:tab pos="454659" algn="l"/>
              </a:tabLst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parámetros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importantes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son:</a:t>
            </a:r>
            <a:endParaRPr sz="1000">
              <a:latin typeface="Arial"/>
              <a:cs typeface="Arial"/>
            </a:endParaRPr>
          </a:p>
          <a:p>
            <a:pPr marL="484505" marR="5080" indent="426720">
              <a:lnSpc>
                <a:spcPct val="140000"/>
              </a:lnSpc>
              <a:spcBef>
                <a:spcPts val="125"/>
              </a:spcBef>
            </a:pPr>
            <a:r>
              <a:rPr dirty="0" sz="1000">
                <a:latin typeface="Arial"/>
                <a:cs typeface="Arial"/>
              </a:rPr>
              <a:t>RPM 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(para sincronizar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funcionamiento </a:t>
            </a:r>
            <a:r>
              <a:rPr dirty="0" sz="1000">
                <a:latin typeface="Arial"/>
                <a:cs typeface="Arial"/>
              </a:rPr>
              <a:t>de 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 tiempos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 spc="-10">
                <a:latin typeface="Arial"/>
                <a:cs typeface="Arial"/>
              </a:rPr>
              <a:t>cilindros)</a:t>
            </a:r>
            <a:endParaRPr sz="1000">
              <a:latin typeface="Arial"/>
              <a:cs typeface="Arial"/>
            </a:endParaRPr>
          </a:p>
          <a:p>
            <a:pPr marL="484505" marR="7620" indent="426720">
              <a:lnSpc>
                <a:spcPct val="140000"/>
              </a:lnSpc>
              <a:spcBef>
                <a:spcPts val="120"/>
              </a:spcBef>
            </a:pP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(para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ajustar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proporcionalmente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mezcla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estequiométrica)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47368" y="4445635"/>
            <a:ext cx="838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47368" y="5451119"/>
            <a:ext cx="83820" cy="4826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3528" y="4137177"/>
            <a:ext cx="5984875" cy="179705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just" marL="454025" indent="-441959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54025" algn="l"/>
                <a:tab pos="454659" algn="l"/>
              </a:tabLst>
            </a:pPr>
            <a:r>
              <a:rPr dirty="0" sz="1000" spc="-10">
                <a:latin typeface="Arial"/>
                <a:cs typeface="Arial"/>
              </a:rPr>
              <a:t>Parámetros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84505" marR="5080" indent="426720">
              <a:lnSpc>
                <a:spcPct val="140000"/>
              </a:lnSpc>
              <a:spcBef>
                <a:spcPts val="135"/>
              </a:spcBef>
            </a:pP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acelerador,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(Para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ajustar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posiciones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4"/>
              </a:rPr>
              <a:t>ralentí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plena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carga,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mezcla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rica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estequiométrica,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ej.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13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1.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Además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esto,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para </a:t>
            </a:r>
            <a:r>
              <a:rPr dirty="0" sz="1000">
                <a:latin typeface="Arial"/>
                <a:cs typeface="Arial"/>
              </a:rPr>
              <a:t>enriquecer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temporalmente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mezcla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aceleración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"nerviosa"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cortar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vehículo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rodando,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teniendo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levantado,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ejemplo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abajo.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consigue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ahorro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significativo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);</a:t>
            </a:r>
            <a:endParaRPr sz="1000">
              <a:latin typeface="Arial"/>
              <a:cs typeface="Arial"/>
            </a:endParaRPr>
          </a:p>
          <a:p>
            <a:pPr algn="just" marL="911225">
              <a:lnSpc>
                <a:spcPct val="100000"/>
              </a:lnSpc>
              <a:spcBef>
                <a:spcPts val="600"/>
              </a:spcBef>
            </a:pPr>
            <a:r>
              <a:rPr dirty="0" sz="1000" spc="-10">
                <a:latin typeface="Arial"/>
                <a:cs typeface="Arial"/>
              </a:rPr>
              <a:t>Temperatura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líquido</a:t>
            </a:r>
            <a:r>
              <a:rPr dirty="0" sz="1000" spc="-35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refrigerante</a:t>
            </a:r>
            <a:r>
              <a:rPr dirty="0" sz="1000" spc="-20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</a:rPr>
              <a:t>(para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frío)</a:t>
            </a:r>
            <a:endParaRPr sz="1000">
              <a:latin typeface="Arial"/>
              <a:cs typeface="Arial"/>
            </a:endParaRPr>
          </a:p>
          <a:p>
            <a:pPr algn="just" marL="911225">
              <a:lnSpc>
                <a:spcPct val="100000"/>
              </a:lnSpc>
              <a:spcBef>
                <a:spcPts val="600"/>
              </a:spcBef>
            </a:pPr>
            <a:r>
              <a:rPr dirty="0" sz="1000" spc="-10">
                <a:latin typeface="Arial"/>
                <a:cs typeface="Arial"/>
              </a:rPr>
              <a:t>Composición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escape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sonda</a:t>
            </a:r>
            <a:r>
              <a:rPr dirty="0" sz="1000" spc="-25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Lambda,</a:t>
            </a:r>
            <a:r>
              <a:rPr dirty="0" sz="1000" spc="-25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otros.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47368" y="6299987"/>
            <a:ext cx="83820" cy="4826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47368" y="7183907"/>
            <a:ext cx="83820" cy="7118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5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3528" y="6068339"/>
            <a:ext cx="5979795" cy="2040889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454025" indent="-441959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54025" algn="l"/>
                <a:tab pos="454659" algn="l"/>
              </a:tabLst>
            </a:pP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beneficios:</a:t>
            </a:r>
            <a:endParaRPr sz="1000">
              <a:latin typeface="Arial"/>
              <a:cs typeface="Arial"/>
            </a:endParaRPr>
          </a:p>
          <a:p>
            <a:pPr algn="just" marL="911225">
              <a:lnSpc>
                <a:spcPct val="100000"/>
              </a:lnSpc>
              <a:spcBef>
                <a:spcPts val="615"/>
              </a:spcBef>
            </a:pPr>
            <a:r>
              <a:rPr dirty="0" sz="1000">
                <a:latin typeface="Arial"/>
                <a:cs typeface="Arial"/>
              </a:rPr>
              <a:t>Regular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precisa,</a:t>
            </a:r>
            <a:endParaRPr sz="1000">
              <a:latin typeface="Arial"/>
              <a:cs typeface="Arial"/>
            </a:endParaRPr>
          </a:p>
          <a:p>
            <a:pPr algn="just" marL="484505" marR="6985" indent="426720">
              <a:lnSpc>
                <a:spcPct val="140000"/>
              </a:lnSpc>
              <a:spcBef>
                <a:spcPts val="120"/>
              </a:spcBef>
            </a:pPr>
            <a:r>
              <a:rPr dirty="0" sz="1000">
                <a:latin typeface="Arial"/>
                <a:cs typeface="Arial"/>
              </a:rPr>
              <a:t>Mantener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estequiométrica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combustible/aire,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varían </a:t>
            </a:r>
            <a:r>
              <a:rPr dirty="0" sz="1000">
                <a:latin typeface="Arial"/>
                <a:cs typeface="Arial"/>
              </a:rPr>
              <a:t>factores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externos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ejemplo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temperatura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composición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estando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ejemplo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1500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metros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nivel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llano,</a:t>
            </a:r>
            <a:endParaRPr sz="1000">
              <a:latin typeface="Arial"/>
              <a:cs typeface="Arial"/>
            </a:endParaRPr>
          </a:p>
          <a:p>
            <a:pPr algn="just" marL="911225" marR="3223895">
              <a:lnSpc>
                <a:spcPct val="150000"/>
              </a:lnSpc>
            </a:pP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ahorro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combustible, </a:t>
            </a:r>
            <a:r>
              <a:rPr dirty="0" sz="1000">
                <a:latin typeface="Arial"/>
                <a:cs typeface="Arial"/>
              </a:rPr>
              <a:t>Menor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7"/>
              </a:rPr>
              <a:t>contaminación</a:t>
            </a:r>
            <a:r>
              <a:rPr dirty="0" sz="1000" spc="-60">
                <a:latin typeface="Arial"/>
                <a:cs typeface="Arial"/>
                <a:hlinkClick r:id="rId7"/>
              </a:rPr>
              <a:t> </a:t>
            </a:r>
            <a:r>
              <a:rPr dirty="0" sz="1000" spc="-10">
                <a:latin typeface="Arial"/>
                <a:cs typeface="Arial"/>
                <a:hlinkClick r:id="rId7"/>
              </a:rPr>
              <a:t>ambiental,</a:t>
            </a:r>
            <a:endParaRPr sz="1000">
              <a:latin typeface="Arial"/>
              <a:cs typeface="Arial"/>
            </a:endParaRPr>
          </a:p>
          <a:p>
            <a:pPr algn="just" marL="484505" marR="5080" indent="426720">
              <a:lnSpc>
                <a:spcPct val="140000"/>
              </a:lnSpc>
              <a:spcBef>
                <a:spcPts val="120"/>
              </a:spcBef>
            </a:pP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momento</a:t>
            </a:r>
            <a:r>
              <a:rPr dirty="0" sz="1000" spc="5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  <a:hlinkClick r:id="rId8"/>
              </a:rPr>
              <a:t>par</a:t>
            </a:r>
            <a:r>
              <a:rPr dirty="0" sz="1000" spc="5">
                <a:latin typeface="Arial"/>
                <a:cs typeface="Arial"/>
                <a:hlinkClick r:id="rId8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mejores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prestaciones,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otras.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88288" y="8385809"/>
            <a:ext cx="5990590" cy="641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PREGUNTAS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RESPUESTAS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EN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SISTEMAS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INYECCION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ELECTRONICA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inevitable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conclusión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altamente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fiables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requieren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mínimo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servicio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respecto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convencional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carburador,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distribuidor,</a:t>
            </a:r>
            <a:r>
              <a:rPr dirty="0" sz="1000" spc="-10">
                <a:latin typeface="Arial"/>
                <a:cs typeface="Arial"/>
              </a:rPr>
              <a:t> encendido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mecánico,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etc.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3221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5080">
              <a:lnSpc>
                <a:spcPct val="111000"/>
              </a:lnSpc>
            </a:pPr>
            <a:r>
              <a:rPr dirty="0" sz="1000">
                <a:latin typeface="Arial"/>
                <a:cs typeface="Arial"/>
              </a:rPr>
              <a:t>desvían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puesto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solicitados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alternadamente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intervalos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muy </a:t>
            </a:r>
            <a:r>
              <a:rPr dirty="0" sz="1000" spc="-10">
                <a:latin typeface="Arial"/>
                <a:cs typeface="Arial"/>
              </a:rPr>
              <a:t>cortos.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TENSIÓN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ELÉCTRICA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VOLTAJE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ct val="111000"/>
              </a:lnSpc>
              <a:spcBef>
                <a:spcPts val="825"/>
              </a:spcBef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fluido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circule,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haber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puntos.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electricidad, </a:t>
            </a:r>
            <a:r>
              <a:rPr dirty="0" sz="1000">
                <a:latin typeface="Arial"/>
                <a:cs typeface="Arial"/>
              </a:rPr>
              <a:t>hablamos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potencial.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715">
              <a:lnSpc>
                <a:spcPct val="11030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puntos,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traduce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nivel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eléctrico;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decir,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posibilidad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puntos.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voltímetro.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aparato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quiere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tensión.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Sólo </a:t>
            </a:r>
            <a:r>
              <a:rPr dirty="0" sz="1000">
                <a:latin typeface="Arial"/>
                <a:cs typeface="Arial"/>
              </a:rPr>
              <a:t>absorbe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despreciable.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determinado.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RESISTENCIA</a:t>
            </a:r>
            <a:r>
              <a:rPr dirty="0" sz="1000" spc="-6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ELÉCTRICA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10400"/>
              </a:lnSpc>
              <a:spcBef>
                <a:spcPts val="83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evalúa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ohmio,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símbolo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letra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griega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 </a:t>
            </a:r>
            <a:r>
              <a:rPr dirty="0" sz="1000">
                <a:latin typeface="Arial"/>
                <a:cs typeface="Arial"/>
              </a:rPr>
              <a:t>(se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omega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letra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ohmio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símbolo).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longitud,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inversamente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sección,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depende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resistividad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 </a:t>
            </a:r>
            <a:r>
              <a:rPr dirty="0" sz="1000">
                <a:latin typeface="Arial"/>
                <a:cs typeface="Arial"/>
              </a:rPr>
              <a:t>compone.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fórmula: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7229" y="3790315"/>
            <a:ext cx="1297940" cy="62928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4510557"/>
            <a:ext cx="539940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evidentemente,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dada,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 spc="-10">
                <a:latin typeface="Arial"/>
                <a:cs typeface="Arial"/>
              </a:rPr>
              <a:t>intensidad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peligrosa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5262498"/>
            <a:ext cx="5987415" cy="1081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ELÉCTRICA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830"/>
              </a:spcBef>
              <a:tabLst>
                <a:tab pos="730885" algn="l"/>
              </a:tabLst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julio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culombio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caída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como </a:t>
            </a:r>
            <a:r>
              <a:rPr dirty="0" sz="1000">
                <a:latin typeface="Arial"/>
                <a:cs typeface="Arial"/>
              </a:rPr>
              <a:t>símbolo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J.</a:t>
            </a:r>
            <a:r>
              <a:rPr dirty="0" sz="1000">
                <a:latin typeface="Arial"/>
                <a:cs typeface="Arial"/>
              </a:rPr>
              <a:t>	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culombios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una </a:t>
            </a:r>
            <a:r>
              <a:rPr dirty="0" sz="1000" spc="-10">
                <a:latin typeface="Arial"/>
                <a:cs typeface="Arial"/>
              </a:rPr>
              <a:t>diferencia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fórmula: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algn="ctr" marL="9525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W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=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•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8288" y="6983348"/>
            <a:ext cx="5930265" cy="1964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POTENCIA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ELÉCTRICA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ts val="116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tenemos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energía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julios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segundos,</a:t>
            </a:r>
            <a:r>
              <a:rPr dirty="0" sz="1000" spc="-25">
                <a:latin typeface="Arial"/>
                <a:cs typeface="Arial"/>
              </a:rPr>
              <a:t> la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es:</a:t>
            </a:r>
            <a:endParaRPr sz="1000">
              <a:latin typeface="Arial"/>
              <a:cs typeface="Arial"/>
            </a:endParaRPr>
          </a:p>
          <a:p>
            <a:pPr algn="ctr" marL="64769">
              <a:lnSpc>
                <a:spcPct val="100000"/>
              </a:lnSpc>
              <a:spcBef>
                <a:spcPts val="925"/>
              </a:spcBef>
              <a:tabLst>
                <a:tab pos="293370" algn="l"/>
                <a:tab pos="560070" algn="l"/>
              </a:tabLst>
            </a:pP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50">
                <a:latin typeface="Arial"/>
                <a:cs typeface="Arial"/>
              </a:rPr>
              <a:t>W</a:t>
            </a:r>
            <a:r>
              <a:rPr dirty="0" sz="1000">
                <a:latin typeface="Arial"/>
                <a:cs typeface="Arial"/>
              </a:rPr>
              <a:t>	Q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•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Q</a:t>
            </a:r>
            <a:endParaRPr sz="1000">
              <a:latin typeface="Arial"/>
              <a:cs typeface="Arial"/>
            </a:endParaRPr>
          </a:p>
          <a:p>
            <a:pPr algn="ctr" marL="2219325" marR="2146935">
              <a:lnSpc>
                <a:spcPct val="179000"/>
              </a:lnSpc>
              <a:spcBef>
                <a:spcPts val="10"/>
              </a:spcBef>
              <a:tabLst>
                <a:tab pos="2668905" algn="l"/>
                <a:tab pos="3118485" algn="l"/>
              </a:tabLst>
            </a:pP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=</a:t>
            </a:r>
            <a:r>
              <a:rPr dirty="0" sz="1000">
                <a:latin typeface="Arial"/>
                <a:cs typeface="Arial"/>
              </a:rPr>
              <a:t>	=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—</a:t>
            </a:r>
            <a:r>
              <a:rPr dirty="0" sz="1000">
                <a:latin typeface="Arial"/>
                <a:cs typeface="Arial"/>
              </a:rPr>
              <a:t>	pero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—-</a:t>
            </a:r>
            <a:r>
              <a:rPr dirty="0" sz="1000" spc="-25">
                <a:latin typeface="Arial"/>
                <a:cs typeface="Arial"/>
              </a:rPr>
              <a:t>á— </a:t>
            </a:r>
            <a:r>
              <a:rPr dirty="0" sz="1000" spc="-50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	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despejando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obtenemos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variable:</a:t>
            </a:r>
            <a:endParaRPr sz="1000">
              <a:latin typeface="Arial"/>
              <a:cs typeface="Arial"/>
            </a:endParaRPr>
          </a:p>
          <a:p>
            <a:pPr algn="ctr" marL="66675">
              <a:lnSpc>
                <a:spcPct val="100000"/>
              </a:lnSpc>
              <a:spcBef>
                <a:spcPts val="950"/>
              </a:spcBef>
            </a:pP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=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■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29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979068"/>
            <a:ext cx="59874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1¿Cuáles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ventajas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prácticas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electrónico </a:t>
            </a:r>
            <a:r>
              <a:rPr dirty="0" sz="1000">
                <a:latin typeface="Arial"/>
                <a:cs typeface="Arial"/>
              </a:rPr>
              <a:t>contra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carburadores?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1736496"/>
            <a:ext cx="5997575" cy="1200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carburador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 piezas más ingeniosas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interesantes 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desarrollaron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aportarle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consume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motor.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principios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físicos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relacionados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diferencias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tubo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vénturi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conductos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tamaños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precalibrados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agregando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aire,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dependiendo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revoluciones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motor.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agrega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boquillas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envían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calibrada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computador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analiza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necesidades 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variables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motor.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3351402"/>
            <a:ext cx="43897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2¿Existen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qué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diferencian?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8288" y="3925341"/>
            <a:ext cx="5998845" cy="1873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34925">
              <a:lnSpc>
                <a:spcPct val="1102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realidad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existe.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mecánicos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basan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presuriza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accionada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piñones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electricidad.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Enseguida,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viaja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línea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regulada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también </a:t>
            </a:r>
            <a:r>
              <a:rPr dirty="0" sz="1000">
                <a:latin typeface="Arial"/>
                <a:cs typeface="Arial"/>
              </a:rPr>
              <a:t>mecánicamente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abren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cierran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mecánicamente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acción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electroimanes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actúan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correctos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bomba </a:t>
            </a:r>
            <a:r>
              <a:rPr dirty="0" sz="1000">
                <a:latin typeface="Arial"/>
                <a:cs typeface="Arial"/>
              </a:rPr>
              <a:t>central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reparto.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electrónicamente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apertura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agujas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electroimanes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señal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calculada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computador.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realidad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funcionamiento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llegada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presión.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enorme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mayoría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Diesel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vehículos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transporte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trabajo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automóviles </a:t>
            </a:r>
            <a:r>
              <a:rPr dirty="0" sz="1000">
                <a:latin typeface="Arial"/>
                <a:cs typeface="Arial"/>
              </a:rPr>
              <a:t>modernos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electrónica.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8288" y="6488963"/>
            <a:ext cx="59905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3¿Cuáles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electrónica</a:t>
            </a:r>
            <a:r>
              <a:rPr dirty="0" sz="1000" spc="5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deben</a:t>
            </a:r>
            <a:r>
              <a:rPr dirty="0" sz="1000" spc="4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atender preventivamente?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8288" y="7244867"/>
            <a:ext cx="5995035" cy="1371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34925">
              <a:lnSpc>
                <a:spcPct val="1103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 exentos 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servicio.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bombillo: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prenden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afectan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corrosión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mugre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conectores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deberían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limpiar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experto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año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aplicando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especial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electrónicos.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Nunca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desconecte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"pachas"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marcha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averigüe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intervenir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casa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porque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muchos </a:t>
            </a:r>
            <a:r>
              <a:rPr dirty="0" sz="1000">
                <a:latin typeface="Arial"/>
                <a:cs typeface="Arial"/>
              </a:rPr>
              <a:t>computadores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detectan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desconectado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harnés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inmediato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falla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"resetear"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scáner.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extremos,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algunos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cancelar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diga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computador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esa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intervención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programada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 spc="-10">
                <a:latin typeface="Arial"/>
                <a:cs typeface="Arial"/>
              </a:rPr>
              <a:t>aceptada.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8288" y="9028886"/>
            <a:ext cx="51873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4¿Entonces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cuáles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merecen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servicio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regular?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979068"/>
            <a:ext cx="5995035" cy="153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Esas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necesita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mantenimiento, </a:t>
            </a:r>
            <a:r>
              <a:rPr dirty="0" sz="1000">
                <a:latin typeface="Arial"/>
                <a:cs typeface="Arial"/>
              </a:rPr>
              <a:t>salvo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casos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haya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ingresado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mucha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mugre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agua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tanque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sepa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ese </a:t>
            </a:r>
            <a:r>
              <a:rPr dirty="0" sz="1000">
                <a:latin typeface="Arial"/>
                <a:cs typeface="Arial"/>
              </a:rPr>
              <a:t>problema.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filtro,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sellada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especial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trabaja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alta </a:t>
            </a:r>
            <a:r>
              <a:rPr dirty="0" sz="1000">
                <a:latin typeface="Arial"/>
                <a:cs typeface="Arial"/>
              </a:rPr>
              <a:t>presión.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 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tapando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comienza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pedir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esfuerzo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bloquear.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filtro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"tupido"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detiene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99%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partículas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mugre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viajan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gasolina.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sople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destapar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comprimido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cámbielo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conocida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capacidad.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haga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injertos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mangueras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 racores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modificar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acoples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líneas,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recuerde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camina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ahí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cualquier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fuga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causar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fácilmente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incendio.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2928874"/>
            <a:ext cx="45402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5¿La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limpieza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necesaria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filtro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regularmente?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3503193"/>
            <a:ext cx="5995670" cy="1536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limpieza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kilometraje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acumulado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falla </a:t>
            </a:r>
            <a:r>
              <a:rPr dirty="0" sz="1000">
                <a:latin typeface="Arial"/>
                <a:cs typeface="Arial"/>
              </a:rPr>
              <a:t>ocasional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notoria.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malla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pequeñas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celdas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quedan </a:t>
            </a:r>
            <a:r>
              <a:rPr dirty="0" sz="1000">
                <a:latin typeface="Arial"/>
                <a:cs typeface="Arial"/>
              </a:rPr>
              <a:t>atrapadas las partículas 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escapado 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filtro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si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atendido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regularidad,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pasar.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suceder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nivel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aguja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sella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 no </a:t>
            </a:r>
            <a:r>
              <a:rPr dirty="0" sz="1000">
                <a:latin typeface="Arial"/>
                <a:cs typeface="Arial"/>
              </a:rPr>
              <a:t>abre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"nube"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combustible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simétricamente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restringe 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caudal.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quisiera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estricto,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pida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limpieza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máquina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correcta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usualmente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ultrasonido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filtro, </a:t>
            </a:r>
            <a:r>
              <a:rPr dirty="0" sz="1000">
                <a:latin typeface="Arial"/>
                <a:cs typeface="Arial"/>
              </a:rPr>
              <a:t>aunque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estirar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periodos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observa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problemas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máquina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posible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equilibrarlos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reciba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mezcla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perfecta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multipunto.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8288" y="5451729"/>
            <a:ext cx="20510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6¿Los</a:t>
            </a:r>
            <a:r>
              <a:rPr dirty="0" sz="1000" spc="-10">
                <a:latin typeface="Arial"/>
                <a:cs typeface="Arial"/>
              </a:rPr>
              <a:t> inyectores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desechables?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8288" y="6024143"/>
            <a:ext cx="5990590" cy="531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34925">
              <a:lnSpc>
                <a:spcPct val="110500"/>
              </a:lnSpc>
              <a:spcBef>
                <a:spcPts val="105"/>
              </a:spcBef>
            </a:pP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daño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electromecánico,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cambiarlos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porque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sellada.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demás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desperfectos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suelen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corregir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operación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profesional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limpieza.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Algunos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filtros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 </a:t>
            </a:r>
            <a:r>
              <a:rPr dirty="0" sz="1000">
                <a:latin typeface="Arial"/>
                <a:cs typeface="Arial"/>
              </a:rPr>
              <a:t>mallas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anillos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rings"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sellan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alojamiento.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8288" y="6968108"/>
            <a:ext cx="5067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7¿Cómo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diagnostica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funcionando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falla?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8288" y="7542428"/>
            <a:ext cx="5995670" cy="1663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7620">
              <a:lnSpc>
                <a:spcPct val="1103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famoso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mecánico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"no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dañada"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aplica,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fácil </a:t>
            </a:r>
            <a:r>
              <a:rPr dirty="0" sz="1000">
                <a:latin typeface="Arial"/>
                <a:cs typeface="Arial"/>
              </a:rPr>
              <a:t>detectarlo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diagnosticarlo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debidas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herramientas.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línea 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flauta de inyectores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presión, con sólo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desconectar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manguera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tubo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abrir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switch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sabe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gasolina.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Obviamente, lo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correcto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chorro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 ésta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baja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disparan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cantidad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suficiente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operación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andén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taller,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equipo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herramientas.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carburador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mecánica,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no </a:t>
            </a:r>
            <a:r>
              <a:rPr dirty="0" sz="1000">
                <a:latin typeface="Arial"/>
                <a:cs typeface="Arial"/>
              </a:rPr>
              <a:t>enciende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sabe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funcionando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inyección,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sistema </a:t>
            </a:r>
            <a:r>
              <a:rPr dirty="0" sz="1000">
                <a:latin typeface="Arial"/>
                <a:cs typeface="Arial"/>
              </a:rPr>
              <a:t>eléctrico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aparte,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comprobar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aisladamente.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994917"/>
            <a:ext cx="3522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8¿Esa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inyecciones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cómo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activa?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1568856"/>
            <a:ext cx="5994400" cy="1159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switch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abierto.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Tenga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cuenta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mayoría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apagan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trabaja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vacío.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switch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enciende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segundos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le </a:t>
            </a:r>
            <a:r>
              <a:rPr dirty="0" sz="1000">
                <a:latin typeface="Arial"/>
                <a:cs typeface="Arial"/>
              </a:rPr>
              <a:t>crea 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mecánico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falla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porque eso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 sistema.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saber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 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 camina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abrir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switch,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fácil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oírla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percibir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zumbido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trabajo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acercando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oído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sitio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medidor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tanque.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3140710"/>
            <a:ext cx="5074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9¿Es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cierto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dañan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inyección?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8288" y="3716553"/>
            <a:ext cx="5997575" cy="1368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estrictamente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orden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factores,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aunque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sí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ése.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gasolina </a:t>
            </a:r>
            <a:r>
              <a:rPr dirty="0" sz="1000">
                <a:latin typeface="Arial"/>
                <a:cs typeface="Arial"/>
              </a:rPr>
              <a:t>refrigera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trabaja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vacío,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líquido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tanque,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recalienta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quema.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Obviamente,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inyección,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falta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gasolina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implica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apagada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casi </a:t>
            </a:r>
            <a:r>
              <a:rPr dirty="0" sz="1000">
                <a:latin typeface="Arial"/>
                <a:cs typeface="Arial"/>
              </a:rPr>
              <a:t>inmediata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juego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bombear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acelerador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usar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restos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combustible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quedar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carburador.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lógico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cosas,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gasolina,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sobrevive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instantes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vacío.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bombas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críticas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queman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fácilmente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recomendación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fundamental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nunca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desocupar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tanque.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8288" y="5481599"/>
            <a:ext cx="59905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10¿Qué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inyección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multipunto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definitiva,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cuánto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qué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sincronizar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mi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inyección?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8288" y="6239027"/>
            <a:ext cx="59886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Monopunto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atiende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multipunto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inyector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cilindro.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993393"/>
            <a:ext cx="5994400" cy="3026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ALARMAS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Primera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alarma</a:t>
            </a:r>
            <a:r>
              <a:rPr dirty="0" u="sng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438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revista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Popular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Mechanic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publicó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artículo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día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Junio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1920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inventor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estado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Nebraska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primer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diseño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era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llave </a:t>
            </a:r>
            <a:r>
              <a:rPr dirty="0" sz="1000">
                <a:latin typeface="Arial"/>
                <a:cs typeface="Arial"/>
              </a:rPr>
              <a:t>(switch)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caja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acero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embobinado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sirena.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estaba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ejes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vueltas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campo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generaba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voltaje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sonaba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sirena,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claro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simple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dueño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activara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interruptor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llaves,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refrescar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visualice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Toyota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1.8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guarda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lado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chófer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foco 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tenía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 cerradura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llave eso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era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sistema.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985"/>
              </a:spcBef>
            </a:pP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Modernización</a:t>
            </a:r>
            <a:r>
              <a:rPr dirty="0" u="sng" sz="100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las</a:t>
            </a:r>
            <a:r>
              <a:rPr dirty="0" u="sng" sz="10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alarmas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28575">
              <a:lnSpc>
                <a:spcPct val="111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años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70¨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80¨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consistían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dispositivo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Self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Containeda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dispositivo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(alarma)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incluía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features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unidad: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430" y="4156075"/>
            <a:ext cx="2078211" cy="151955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88288" y="6099429"/>
            <a:ext cx="863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Corta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8288" y="6395085"/>
            <a:ext cx="69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37817" y="6395085"/>
            <a:ext cx="1062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sensor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impacto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8288" y="6689217"/>
            <a:ext cx="69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37817" y="6689217"/>
            <a:ext cx="3702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sirena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88288" y="6984872"/>
            <a:ext cx="69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37817" y="6984872"/>
            <a:ext cx="983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sensor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voltaje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88288" y="7279005"/>
            <a:ext cx="69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37817" y="7279005"/>
            <a:ext cx="41973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beeper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88288" y="8094116"/>
            <a:ext cx="599694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Algunas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alarmas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tenían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opción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entrada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adicional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(input)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sensor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 </a:t>
            </a:r>
            <a:r>
              <a:rPr dirty="0" sz="1000">
                <a:latin typeface="Arial"/>
                <a:cs typeface="Arial"/>
              </a:rPr>
              <a:t>simplemente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switch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puertas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abrieran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alarma.</a:t>
            </a:r>
            <a:endParaRPr sz="1000">
              <a:latin typeface="Arial"/>
              <a:cs typeface="Arial"/>
            </a:endParaRPr>
          </a:p>
          <a:p>
            <a:pPr marL="12700" marR="9525">
              <a:lnSpc>
                <a:spcPct val="14400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D.I.Y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(Do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Yourself)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instalación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fácil. </a:t>
            </a:r>
            <a:r>
              <a:rPr dirty="0" sz="1000">
                <a:latin typeface="Arial"/>
                <a:cs typeface="Arial"/>
              </a:rPr>
              <a:t>Alarmas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tecnología.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pasivas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activas,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pasivas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8210" cy="17964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 algn="just" marL="12700" marR="5080">
              <a:lnSpc>
                <a:spcPct val="144600"/>
              </a:lnSpc>
              <a:spcBef>
                <a:spcPts val="480"/>
              </a:spcBef>
            </a:pP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beeper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activan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 vez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 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apagado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puertas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cerradas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10">
                <a:latin typeface="Arial"/>
                <a:cs typeface="Arial"/>
              </a:rPr>
              <a:t> sistema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ultima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puerta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cerrada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chófer.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Toyota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alarma </a:t>
            </a:r>
            <a:r>
              <a:rPr dirty="0" sz="1000">
                <a:latin typeface="Arial"/>
                <a:cs typeface="Arial"/>
              </a:rPr>
              <a:t>pasiva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última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puerta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cerrada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chófer.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(alarma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pasiva)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aftermarket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cerrar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última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puerta.</a:t>
            </a:r>
            <a:endParaRPr sz="1000">
              <a:latin typeface="Arial"/>
              <a:cs typeface="Arial"/>
            </a:endParaRPr>
          </a:p>
          <a:p>
            <a:pPr algn="just" marL="12700" marR="58419">
              <a:lnSpc>
                <a:spcPct val="145000"/>
              </a:lnSpc>
              <a:spcBef>
                <a:spcPts val="969"/>
              </a:spcBef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beeper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remoto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botones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mínimo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 </a:t>
            </a:r>
            <a:r>
              <a:rPr dirty="0" sz="1000">
                <a:latin typeface="Arial"/>
                <a:cs typeface="Arial"/>
              </a:rPr>
              <a:t>activar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desee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botón.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3281299"/>
            <a:ext cx="5995035" cy="1837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Pasos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instalación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alarma: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4380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primer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instalar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determinar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donde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vamos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ubicar,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recomendable </a:t>
            </a:r>
            <a:r>
              <a:rPr dirty="0" sz="1000">
                <a:latin typeface="Arial"/>
                <a:cs typeface="Arial"/>
              </a:rPr>
              <a:t>ubicarla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inferior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puesto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mayoría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debemos </a:t>
            </a:r>
            <a:r>
              <a:rPr dirty="0" sz="1000">
                <a:latin typeface="Arial"/>
                <a:cs typeface="Arial"/>
              </a:rPr>
              <a:t>conectarnos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encuentran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alrededor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lugar,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instalación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quedar </a:t>
            </a:r>
            <a:r>
              <a:rPr dirty="0" sz="1000">
                <a:latin typeface="Arial"/>
                <a:cs typeface="Arial"/>
              </a:rPr>
              <a:t>escondida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manera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difícil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encontrarla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intruso.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siguiente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instalación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obtener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hoja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técnica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hoja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nos indica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polaridad,</a:t>
            </a:r>
            <a:r>
              <a:rPr dirty="0" sz="1000" spc="-10">
                <a:latin typeface="Arial"/>
                <a:cs typeface="Arial"/>
              </a:rPr>
              <a:t> ubicación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encontrar,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luego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conectarlos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encuentra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manera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gratuita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páginas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web.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8288" y="5582792"/>
            <a:ext cx="5173980" cy="341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equipos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básicamente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siguientes: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Ignición</a:t>
            </a:r>
            <a:endParaRPr sz="1000">
              <a:latin typeface="Arial"/>
              <a:cs typeface="Arial"/>
            </a:endParaRPr>
          </a:p>
          <a:p>
            <a:pPr marL="12700" marR="4272915">
              <a:lnSpc>
                <a:spcPct val="193000"/>
              </a:lnSpc>
              <a:spcBef>
                <a:spcPts val="10"/>
              </a:spcBef>
            </a:pP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Poder Tierra</a:t>
            </a:r>
            <a:endParaRPr sz="1000">
              <a:latin typeface="Arial"/>
              <a:cs typeface="Arial"/>
            </a:endParaRPr>
          </a:p>
          <a:p>
            <a:pPr marL="12700" marR="3764915">
              <a:lnSpc>
                <a:spcPct val="1935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Luces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parqueo Disparadores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puertas </a:t>
            </a:r>
            <a:r>
              <a:rPr dirty="0" sz="1000">
                <a:latin typeface="Arial"/>
                <a:cs typeface="Arial"/>
              </a:rPr>
              <a:t>Seguro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puertas</a:t>
            </a:r>
            <a:endParaRPr sz="1000">
              <a:latin typeface="Arial"/>
              <a:cs typeface="Arial"/>
            </a:endParaRPr>
          </a:p>
          <a:p>
            <a:pPr marL="12700" marR="4455160">
              <a:lnSpc>
                <a:spcPts val="2330"/>
              </a:lnSpc>
              <a:spcBef>
                <a:spcPts val="254"/>
              </a:spcBef>
            </a:pPr>
            <a:r>
              <a:rPr dirty="0" sz="1000">
                <a:latin typeface="Arial"/>
                <a:cs typeface="Arial"/>
              </a:rPr>
              <a:t>Valet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Switch </a:t>
            </a:r>
            <a:r>
              <a:rPr dirty="0" sz="1000" spc="-25">
                <a:latin typeface="Arial"/>
                <a:cs typeface="Arial"/>
              </a:rPr>
              <a:t>LED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000">
                <a:latin typeface="Arial"/>
                <a:cs typeface="Arial"/>
              </a:rPr>
              <a:t>Sensor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vibración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Antena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Sirena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3895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 algn="just" marL="12700" marR="9525">
              <a:lnSpc>
                <a:spcPct val="144600"/>
              </a:lnSpc>
              <a:spcBef>
                <a:spcPts val="480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mayoría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polaridad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(+)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sirena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lado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tierra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(generalmente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negro) 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debe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previsto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función.</a:t>
            </a:r>
            <a:endParaRPr sz="1000">
              <a:latin typeface="Arial"/>
              <a:cs typeface="Arial"/>
            </a:endParaRPr>
          </a:p>
          <a:p>
            <a:pPr algn="just" marL="12700" marR="9525">
              <a:lnSpc>
                <a:spcPct val="145000"/>
              </a:lnSpc>
              <a:spcBef>
                <a:spcPts val="969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sirena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ubicada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dentro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compartimiento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alejado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calor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escondida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asegurada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tornillos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auto-</a:t>
            </a:r>
            <a:r>
              <a:rPr dirty="0" sz="1000">
                <a:latin typeface="Arial"/>
                <a:cs typeface="Arial"/>
              </a:rPr>
              <a:t>atornillados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(selftapers).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14400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Debemos de correr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 que pase desde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cabina hasta 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compartimiento del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acoplar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sirena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lugar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perfecto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introducirlo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cauchos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protegen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ciertos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propios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carro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freno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acelerador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muchos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carro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cauchos </a:t>
            </a:r>
            <a:r>
              <a:rPr dirty="0" sz="1000">
                <a:latin typeface="Arial"/>
                <a:cs typeface="Arial"/>
              </a:rPr>
              <a:t>adicionales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usar.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cauchos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penetrar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fácilmente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destornillado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estrella.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ct val="14400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razón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cauchos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taladrar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separa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cabina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compartimiento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mucha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precaución!!!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dañar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carro </a:t>
            </a:r>
            <a:r>
              <a:rPr dirty="0" sz="1000">
                <a:latin typeface="Arial"/>
                <a:cs typeface="Arial"/>
              </a:rPr>
              <a:t>localizadas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trasera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donde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estamos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taladrando.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introducir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hueco </a:t>
            </a:r>
            <a:r>
              <a:rPr dirty="0" sz="1000">
                <a:latin typeface="Arial"/>
                <a:cs typeface="Arial"/>
              </a:rPr>
              <a:t>taladrado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protector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plástico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caucho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(grommets)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prevenir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tocar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superficie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metálica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hueco.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470" y="4514215"/>
            <a:ext cx="4930279" cy="142621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6952868"/>
            <a:ext cx="5734685" cy="9124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Vibración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441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asegurar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respectivo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sensor.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mencionar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conectores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directamente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mismo.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720725"/>
            <a:ext cx="5431790" cy="179387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2642362"/>
            <a:ext cx="5923280" cy="1130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Antena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4100"/>
              </a:lnSpc>
              <a:spcBef>
                <a:spcPts val="585"/>
              </a:spcBef>
            </a:pPr>
            <a:r>
              <a:rPr dirty="0" sz="1000">
                <a:latin typeface="Arial"/>
                <a:cs typeface="Arial"/>
              </a:rPr>
              <a:t>Algunas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alcance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algunas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alcance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antena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pegada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luego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respectivo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antena.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mencionar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conectores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directamente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misma.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4235323"/>
            <a:ext cx="5911850" cy="1350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Valet</a:t>
            </a: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Switch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4000"/>
              </a:lnSpc>
              <a:spcBef>
                <a:spcPts val="585"/>
              </a:spcBef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switch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escoger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lugar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montarlo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fácil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acceso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escondido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embargo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mas </a:t>
            </a:r>
            <a:r>
              <a:rPr dirty="0" sz="1000" spc="-10">
                <a:latin typeface="Arial"/>
                <a:cs typeface="Arial"/>
              </a:rPr>
              <a:t>recomendado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esconderlo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garantizar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índice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seguridad.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Luego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colocado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switch </a:t>
            </a:r>
            <a:r>
              <a:rPr dirty="0" sz="1000">
                <a:latin typeface="Arial"/>
                <a:cs typeface="Arial"/>
              </a:rPr>
              <a:t>direccione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conéctelo.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mencionar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final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directamente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alarma.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900430" y="5772784"/>
            <a:ext cx="4002404" cy="1138555"/>
            <a:chOff x="900430" y="5772784"/>
            <a:chExt cx="4002404" cy="11385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430" y="5772784"/>
              <a:ext cx="1965960" cy="11385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6390" y="5791199"/>
              <a:ext cx="2036444" cy="112013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888288" y="7039736"/>
            <a:ext cx="5946775" cy="1697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LED</a:t>
            </a:r>
            <a:endParaRPr sz="1000">
              <a:latin typeface="Arial"/>
              <a:cs typeface="Arial"/>
            </a:endParaRPr>
          </a:p>
          <a:p>
            <a:pPr marL="12700" marR="78740">
              <a:lnSpc>
                <a:spcPct val="1441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LED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pequeña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indica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montada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lugar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visibilidad.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direccione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 spc="-10">
                <a:latin typeface="Arial"/>
                <a:cs typeface="Arial"/>
              </a:rPr>
              <a:t>conéctelo.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mencionar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 </a:t>
            </a:r>
            <a:r>
              <a:rPr dirty="0" sz="1000" spc="-10">
                <a:latin typeface="Arial"/>
                <a:cs typeface="Arial"/>
              </a:rPr>
              <a:t>directamente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 spc="-10">
                <a:latin typeface="Arial"/>
                <a:cs typeface="Arial"/>
              </a:rPr>
              <a:t>alarma.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5000"/>
              </a:lnSpc>
              <a:spcBef>
                <a:spcPts val="969"/>
              </a:spcBef>
            </a:pPr>
            <a:r>
              <a:rPr dirty="0" sz="1000">
                <a:latin typeface="Arial"/>
                <a:cs typeface="Arial"/>
              </a:rPr>
              <a:t>Instalar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lugar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visible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afuera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noche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luz</a:t>
            </a:r>
            <a:r>
              <a:rPr dirty="0" sz="1000" spc="-25">
                <a:latin typeface="Arial"/>
                <a:cs typeface="Arial"/>
              </a:rPr>
              <a:t> que </a:t>
            </a:r>
            <a:r>
              <a:rPr dirty="0" sz="1000">
                <a:latin typeface="Arial"/>
                <a:cs typeface="Arial"/>
              </a:rPr>
              <a:t>emite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vista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fácilmente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alejará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malhechores.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719455"/>
            <a:ext cx="2208530" cy="15011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2280563"/>
            <a:ext cx="5995035" cy="3602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34925">
              <a:lnSpc>
                <a:spcPct val="1445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funciones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principales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desconexión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moto </a:t>
            </a: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encuentre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armada,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vehículo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pueda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3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 spc="-10">
                <a:latin typeface="Arial"/>
                <a:cs typeface="Arial"/>
              </a:rPr>
              <a:t>consiguiente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robado.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logra</a:t>
            </a:r>
            <a:r>
              <a:rPr dirty="0" sz="1000" spc="-10">
                <a:latin typeface="Arial"/>
                <a:cs typeface="Arial"/>
              </a:rPr>
              <a:t> desconectando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relay.</a:t>
            </a:r>
            <a:endParaRPr sz="1000">
              <a:latin typeface="Arial"/>
              <a:cs typeface="Arial"/>
            </a:endParaRPr>
          </a:p>
          <a:p>
            <a:pPr algn="just" marL="12700" marR="8255">
              <a:lnSpc>
                <a:spcPct val="144100"/>
              </a:lnSpc>
              <a:spcBef>
                <a:spcPts val="980"/>
              </a:spcBef>
            </a:pPr>
            <a:r>
              <a:rPr dirty="0" sz="1000">
                <a:latin typeface="Arial"/>
                <a:cs typeface="Arial"/>
              </a:rPr>
              <a:t>Las alarmas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normalmente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 polaridad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(-)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 esta función,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 activa</a:t>
            </a:r>
            <a:r>
              <a:rPr dirty="0" sz="1000" spc="-10">
                <a:latin typeface="Arial"/>
                <a:cs typeface="Arial"/>
              </a:rPr>
              <a:t> cuando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arma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través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remoto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desactiva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desarmamos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medio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remoto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ct val="144500"/>
              </a:lnSpc>
              <a:spcBef>
                <a:spcPts val="980"/>
              </a:spcBef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figura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podemos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observar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debemos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luego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sus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puntas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30(terminal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común)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relay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87a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(terminal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normalmente </a:t>
            </a:r>
            <a:r>
              <a:rPr dirty="0" sz="1000">
                <a:latin typeface="Arial"/>
                <a:cs typeface="Arial"/>
              </a:rPr>
              <a:t>cerrado)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relay.</a:t>
            </a:r>
            <a:endParaRPr sz="1000">
              <a:latin typeface="Arial"/>
              <a:cs typeface="Arial"/>
            </a:endParaRPr>
          </a:p>
          <a:p>
            <a:pPr algn="just" marL="12700" marR="10795">
              <a:lnSpc>
                <a:spcPct val="145000"/>
              </a:lnSpc>
              <a:spcBef>
                <a:spcPts val="969"/>
              </a:spcBef>
            </a:pP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encuentre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desarmada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relay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estará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energizada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conexión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87a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estará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cerrada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dejando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habilitado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moto.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14410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Luego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arma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señal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polaridad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(-)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86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energizando 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relay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abre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conexión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87a,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deshabilitando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cable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moto.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8288" y="8436102"/>
            <a:ext cx="609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251" y="6123455"/>
            <a:ext cx="4144617" cy="238153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88288" y="9027362"/>
            <a:ext cx="4968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básicas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fabricante.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básica: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8288" y="699008"/>
            <a:ext cx="5996305" cy="20154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Corta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</a:t>
            </a:r>
            <a:endParaRPr sz="1000">
              <a:latin typeface="Arial"/>
              <a:cs typeface="Arial"/>
            </a:endParaRPr>
          </a:p>
          <a:p>
            <a:pPr algn="just" marL="12700" marR="4368165">
              <a:lnSpc>
                <a:spcPct val="194000"/>
              </a:lnSpc>
            </a:pPr>
            <a:r>
              <a:rPr dirty="0" sz="1000">
                <a:latin typeface="Arial"/>
                <a:cs typeface="Arial"/>
              </a:rPr>
              <a:t>Cubre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puertas,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bonete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baúl </a:t>
            </a:r>
            <a:r>
              <a:rPr dirty="0" sz="1000">
                <a:latin typeface="Arial"/>
                <a:cs typeface="Arial"/>
              </a:rPr>
              <a:t>Facheo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luces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Sirena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multitono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44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tecnología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evolucionado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beeper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lcd,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comunicación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vías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mercado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alarmas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aplicación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manejar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tu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celular.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tecnología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evolucionado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sequira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evolucionando,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hasta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esperemos.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digo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instaladores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época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tester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light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quedó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atrás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1413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98425">
              <a:lnSpc>
                <a:spcPct val="110600"/>
              </a:lnSpc>
            </a:pP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expresada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vatios.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vatio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sólo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eléctrica,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símbolo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secas,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habla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unicidad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energía.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Arial"/>
              <a:cs typeface="Arial"/>
            </a:endParaRPr>
          </a:p>
          <a:p>
            <a:pPr marL="12700" marR="55244">
              <a:lnSpc>
                <a:spcPct val="1105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vatio,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potencia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juego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julio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segundo.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Recordemos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fórmula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potenciadesarrollada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intensidad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que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caída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00988" y="4255642"/>
            <a:ext cx="875030" cy="13970"/>
          </a:xfrm>
          <a:custGeom>
            <a:avLst/>
            <a:gdLst/>
            <a:ahLst/>
            <a:cxnLst/>
            <a:rect l="l" t="t" r="r" b="b"/>
            <a:pathLst>
              <a:path w="875030" h="13970">
                <a:moveTo>
                  <a:pt x="874776" y="0"/>
                </a:moveTo>
                <a:lnTo>
                  <a:pt x="0" y="0"/>
                </a:lnTo>
                <a:lnTo>
                  <a:pt x="0" y="13715"/>
                </a:lnTo>
                <a:lnTo>
                  <a:pt x="874776" y="13715"/>
                </a:lnTo>
                <a:lnTo>
                  <a:pt x="874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88288" y="2847492"/>
            <a:ext cx="5996305" cy="3237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julio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unidad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débil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práctica,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substituye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veces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vatio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hora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(símbolo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Wh),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proporcionada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vatio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hora 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equivale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3.600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julios.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Múltiplos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suyos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conocidos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hectovatio-</a:t>
            </a:r>
            <a:r>
              <a:rPr dirty="0" sz="1000">
                <a:latin typeface="Arial"/>
                <a:cs typeface="Arial"/>
              </a:rPr>
              <a:t>hora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kilovatio-</a:t>
            </a:r>
            <a:r>
              <a:rPr dirty="0" sz="1000">
                <a:latin typeface="Arial"/>
                <a:cs typeface="Arial"/>
              </a:rPr>
              <a:t>hora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(símbolos: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hWh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kWh),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equivalen </a:t>
            </a:r>
            <a:r>
              <a:rPr dirty="0" sz="1000">
                <a:latin typeface="Arial"/>
                <a:cs typeface="Arial"/>
              </a:rPr>
              <a:t>respectivamente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360.000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julios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3.600.000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julios.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Ejemplo: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utilización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1.500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vatios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tres </a:t>
            </a:r>
            <a:r>
              <a:rPr dirty="0" sz="1000">
                <a:latin typeface="Arial"/>
                <a:cs typeface="Arial"/>
              </a:rPr>
              <a:t>días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corresponde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energía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1.500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x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72</a:t>
            </a:r>
            <a:r>
              <a:rPr dirty="0" sz="1000" spc="-10">
                <a:latin typeface="Arial"/>
                <a:cs typeface="Arial"/>
              </a:rPr>
              <a:t> 1.000</a:t>
            </a: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944"/>
              </a:spcBef>
            </a:pP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ley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OHM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000">
                <a:latin typeface="Arial"/>
                <a:cs typeface="Arial"/>
              </a:rPr>
              <a:t>Existe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fundamental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resistencia.</a:t>
            </a:r>
            <a:endParaRPr sz="1000">
              <a:latin typeface="Arial"/>
              <a:cs typeface="Arial"/>
            </a:endParaRPr>
          </a:p>
          <a:p>
            <a:pPr algn="just" marL="12700" marR="10160">
              <a:lnSpc>
                <a:spcPct val="96500"/>
              </a:lnSpc>
              <a:spcBef>
                <a:spcPts val="980"/>
              </a:spcBef>
            </a:pP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existente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intensidad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recorre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valores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expresados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respectivamente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amperios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ohmios,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existe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relación: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=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•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=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ohmios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x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amperios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10160">
              <a:lnSpc>
                <a:spcPts val="1160"/>
              </a:lnSpc>
            </a:pP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fórmula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supone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conductor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asiento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ninguna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fuerza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electromotriz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contra electromotriz,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trataría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sólo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aparente.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000">
                <a:latin typeface="Arial"/>
                <a:cs typeface="Arial"/>
              </a:rPr>
              <a:t>Partiendo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fórmula,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definir: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798573" y="6203569"/>
          <a:ext cx="3968115" cy="1320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305"/>
                <a:gridCol w="824865"/>
                <a:gridCol w="2221229"/>
              </a:tblGrid>
              <a:tr h="222250"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  <a:tabLst>
                          <a:tab pos="5175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U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amperio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=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voltio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ohmio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97915">
                <a:tc>
                  <a:txBody>
                    <a:bodyPr/>
                    <a:lstStyle/>
                    <a:p>
                      <a:pPr marL="67945">
                        <a:lnSpc>
                          <a:spcPts val="1175"/>
                        </a:lnSpc>
                        <a:spcBef>
                          <a:spcPts val="49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3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67385">
                        <a:lnSpc>
                          <a:spcPts val="114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7525">
                        <a:lnSpc>
                          <a:spcPts val="117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ohmio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indent="-80010">
                        <a:lnSpc>
                          <a:spcPct val="100000"/>
                        </a:lnSpc>
                        <a:spcBef>
                          <a:spcPts val="495"/>
                        </a:spcBef>
                        <a:buChar char="•"/>
                        <a:tabLst>
                          <a:tab pos="13144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.ohmio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75"/>
                        </a:lnSpc>
                        <a:spcBef>
                          <a:spcPts val="4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voltio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26720">
                        <a:lnSpc>
                          <a:spcPts val="1175"/>
                        </a:lnSpc>
                        <a:tabLst>
                          <a:tab pos="1374775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R="2705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ohmio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116888" y="8096250"/>
            <a:ext cx="5763260" cy="1104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ENCENDIDO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10" b="1">
                <a:latin typeface="Arial"/>
                <a:cs typeface="Arial"/>
              </a:rPr>
              <a:t>PRINCIPIO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Exceptuando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autoencendido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(motores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diesel,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ejemplo),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los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combustión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interna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utilizan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3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inflamar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comprimidos.</a:t>
            </a:r>
            <a:r>
              <a:rPr dirty="0" sz="1000" spc="290">
                <a:latin typeface="Arial"/>
                <a:cs typeface="Arial"/>
              </a:rPr>
              <a:t>  </a:t>
            </a:r>
            <a:r>
              <a:rPr dirty="0" sz="1000" spc="-20">
                <a:latin typeface="Arial"/>
                <a:cs typeface="Arial"/>
              </a:rPr>
              <a:t>Esta </a:t>
            </a:r>
            <a:r>
              <a:rPr dirty="0" sz="1000" spc="-10">
                <a:latin typeface="Arial"/>
                <a:cs typeface="Arial"/>
              </a:rPr>
              <a:t>inflamación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producida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electrodos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bujía.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959" y="1981835"/>
            <a:ext cx="1296035" cy="62737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7575" cy="8726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241300" marR="8255">
              <a:lnSpc>
                <a:spcPct val="110600"/>
              </a:lnSpc>
            </a:pPr>
            <a:r>
              <a:rPr dirty="0" sz="1000">
                <a:latin typeface="Arial"/>
                <a:cs typeface="Arial"/>
              </a:rPr>
              <a:t>En medio de los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comprimidos, para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se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pueda formar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 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llega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15.000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20.000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voltios.</a:t>
            </a:r>
            <a:r>
              <a:rPr dirty="0" sz="1000" spc="18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elevada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obtiene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(llamada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tensión),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transformador</a:t>
            </a:r>
            <a:endParaRPr sz="1000">
              <a:latin typeface="Arial"/>
              <a:cs typeface="Arial"/>
            </a:endParaRPr>
          </a:p>
          <a:p>
            <a:pPr algn="just" marL="241300" marR="1206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–elevador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tensión.</a:t>
            </a:r>
            <a:r>
              <a:rPr dirty="0" sz="1000" spc="3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sucede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esto,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volvamos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rápidamente</a:t>
            </a:r>
            <a:r>
              <a:rPr dirty="0" sz="1000" spc="3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3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partes </a:t>
            </a:r>
            <a:r>
              <a:rPr dirty="0" sz="1000">
                <a:latin typeface="Arial"/>
                <a:cs typeface="Arial"/>
              </a:rPr>
              <a:t>componentes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tres: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cuales </a:t>
            </a:r>
            <a:r>
              <a:rPr dirty="0" sz="1000">
                <a:latin typeface="Arial"/>
                <a:cs typeface="Arial"/>
              </a:rPr>
              <a:t>son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:</a:t>
            </a:r>
            <a:r>
              <a:rPr dirty="0" sz="1000" spc="24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circuito</a:t>
            </a:r>
            <a:endParaRPr sz="1000">
              <a:latin typeface="Arial"/>
              <a:cs typeface="Arial"/>
            </a:endParaRPr>
          </a:p>
          <a:p>
            <a:pPr algn="just" marL="241300">
              <a:lnSpc>
                <a:spcPct val="100000"/>
              </a:lnSpc>
              <a:spcBef>
                <a:spcPts val="130"/>
              </a:spcBef>
            </a:pPr>
            <a:r>
              <a:rPr dirty="0" sz="1000" spc="-10">
                <a:latin typeface="Arial"/>
                <a:cs typeface="Arial"/>
              </a:rPr>
              <a:t>secundario,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 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bujía.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algn="just" marL="697865" marR="6985" indent="-228600">
              <a:lnSpc>
                <a:spcPct val="110500"/>
              </a:lnSpc>
              <a:buAutoNum type="alphaLcParenR"/>
              <a:tabLst>
                <a:tab pos="698500" algn="l"/>
              </a:tabLst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baja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(mecánico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eléctrico)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indispensable</a:t>
            </a:r>
            <a:r>
              <a:rPr dirty="0" sz="1000" spc="3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creación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corriente secundaria,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veremos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después.</a:t>
            </a:r>
            <a:endParaRPr sz="1000">
              <a:latin typeface="Arial"/>
              <a:cs typeface="Arial"/>
            </a:endParaRPr>
          </a:p>
          <a:p>
            <a:pPr algn="just" marL="697865" marR="11430" indent="-228600">
              <a:lnSpc>
                <a:spcPct val="110000"/>
              </a:lnSpc>
              <a:buAutoNum type="alphaLcParenR"/>
              <a:tabLst>
                <a:tab pos="698500" algn="l"/>
              </a:tabLst>
            </a:pPr>
            <a:r>
              <a:rPr dirty="0" sz="1000">
                <a:latin typeface="Arial"/>
                <a:cs typeface="Arial"/>
              </a:rPr>
              <a:t>La bobina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encendido,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 termina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circuito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 la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empieza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 </a:t>
            </a:r>
            <a:r>
              <a:rPr dirty="0" sz="1000" spc="-10">
                <a:latin typeface="Arial"/>
                <a:cs typeface="Arial"/>
              </a:rPr>
              <a:t>circuito </a:t>
            </a:r>
            <a:r>
              <a:rPr dirty="0" sz="1000">
                <a:latin typeface="Arial"/>
                <a:cs typeface="Arial"/>
              </a:rPr>
              <a:t>secundario.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traduce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(el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secundario)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enrollados </a:t>
            </a:r>
            <a:r>
              <a:rPr dirty="0" sz="1000">
                <a:latin typeface="Arial"/>
                <a:cs typeface="Arial"/>
              </a:rPr>
              <a:t>alrededor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núcleo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hierro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dulce.</a:t>
            </a:r>
            <a:endParaRPr sz="1000">
              <a:latin typeface="Arial"/>
              <a:cs typeface="Arial"/>
            </a:endParaRPr>
          </a:p>
          <a:p>
            <a:pPr algn="just" marL="697865" marR="10795">
              <a:lnSpc>
                <a:spcPts val="1330"/>
              </a:lnSpc>
              <a:spcBef>
                <a:spcPts val="55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compuesto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pequeño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espiras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hilo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grueso </a:t>
            </a: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hecho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numerosas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espiras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hilo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fino.</a:t>
            </a:r>
            <a:endParaRPr sz="1000">
              <a:latin typeface="Arial"/>
              <a:cs typeface="Arial"/>
            </a:endParaRPr>
          </a:p>
          <a:p>
            <a:pPr algn="just" marL="697865" marR="7620">
              <a:lnSpc>
                <a:spcPts val="132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transformado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elevador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corrientes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inducidas.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Recordemos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esquemáticamente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principio: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magnetico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solenoide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nacer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mismo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inducida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tanto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cuanto:</a:t>
            </a:r>
            <a:endParaRPr sz="1000">
              <a:latin typeface="Arial"/>
              <a:cs typeface="Arial"/>
            </a:endParaRPr>
          </a:p>
          <a:p>
            <a:pPr algn="just" marL="461645" indent="-220979">
              <a:lnSpc>
                <a:spcPct val="100000"/>
              </a:lnSpc>
              <a:spcBef>
                <a:spcPts val="65"/>
              </a:spcBef>
              <a:buChar char="-"/>
              <a:tabLst>
                <a:tab pos="462280" algn="l"/>
              </a:tabLst>
            </a:pP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número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espiras.</a:t>
            </a:r>
            <a:endParaRPr sz="1000">
              <a:latin typeface="Arial"/>
              <a:cs typeface="Arial"/>
            </a:endParaRPr>
          </a:p>
          <a:p>
            <a:pPr algn="just" marL="461645" indent="-220979">
              <a:lnSpc>
                <a:spcPct val="100000"/>
              </a:lnSpc>
              <a:spcBef>
                <a:spcPts val="120"/>
              </a:spcBef>
              <a:buChar char="-"/>
              <a:tabLst>
                <a:tab pos="462280" algn="l"/>
              </a:tabLst>
            </a:pP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inductor.</a:t>
            </a:r>
            <a:endParaRPr sz="1000">
              <a:latin typeface="Arial"/>
              <a:cs typeface="Arial"/>
            </a:endParaRPr>
          </a:p>
          <a:p>
            <a:pPr algn="just" marL="469265" marR="10795" indent="-228600">
              <a:lnSpc>
                <a:spcPct val="110000"/>
              </a:lnSpc>
              <a:buChar char="-"/>
              <a:tabLst>
                <a:tab pos="462280" algn="l"/>
              </a:tabLst>
            </a:pP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rápida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flujo.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obtiene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mediante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cote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primario.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241300" marR="5715">
              <a:lnSpc>
                <a:spcPct val="110100"/>
              </a:lnSpc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salida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simple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salida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doble.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salida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simple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entiende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alimenta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doble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salida,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secundario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bujía,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obtenga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simultáneamente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cada </a:t>
            </a:r>
            <a:r>
              <a:rPr dirty="0" sz="1000">
                <a:latin typeface="Arial"/>
                <a:cs typeface="Arial"/>
              </a:rPr>
              <a:t>bobina.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montaje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encuentra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numerosos bicilindricos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tiempo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360°. 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comprensión,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útil.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segundo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cruce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válvulas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(final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escape,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principio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admisión),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perdida.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inflamara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resto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frescos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presente 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aquel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 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cilindro porque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comprimidos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 </a:t>
            </a:r>
            <a:r>
              <a:rPr dirty="0" sz="1000" spc="-10">
                <a:latin typeface="Arial"/>
                <a:cs typeface="Arial"/>
              </a:rPr>
              <a:t>presencia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quemados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impide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inflamación.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697865" marR="12700" indent="-22860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c)</a:t>
            </a:r>
            <a:r>
              <a:rPr dirty="0" sz="1000" spc="17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recorrido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incluida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encuentra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bujía.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ENCENDIDO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POR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RUPTOR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(PLATINOS)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dejar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claro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habitual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actuales,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aunque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todavía </a:t>
            </a:r>
            <a:r>
              <a:rPr dirty="0" sz="1000">
                <a:latin typeface="Arial"/>
                <a:cs typeface="Arial"/>
              </a:rPr>
              <a:t>circulan</a:t>
            </a:r>
            <a:r>
              <a:rPr dirty="0" sz="1000" spc="-10">
                <a:latin typeface="Arial"/>
                <a:cs typeface="Arial"/>
              </a:rPr>
              <a:t> numerosas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equipadas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así.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6350">
              <a:lnSpc>
                <a:spcPct val="1102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interpuesto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contactos: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móvil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aislado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tocan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primaria.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cuanto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móvil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separado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interrumpe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primaria.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engendra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brusca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tensionen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consecuencia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bujía.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paso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móvil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recuperado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lamina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elástica.</a:t>
            </a:r>
            <a:endParaRPr sz="1000">
              <a:latin typeface="Arial"/>
              <a:cs typeface="Arial"/>
            </a:endParaRPr>
          </a:p>
          <a:p>
            <a:pPr algn="just" marL="12700" marR="12065">
              <a:lnSpc>
                <a:spcPct val="111000"/>
              </a:lnSpc>
              <a:spcBef>
                <a:spcPts val="985"/>
              </a:spcBef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separa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punto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ideal,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pistón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terminado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comprimir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frescos.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8288" y="430783"/>
            <a:ext cx="5994400" cy="1118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libri"/>
              <a:cs typeface="Calibri"/>
            </a:endParaRPr>
          </a:p>
          <a:p>
            <a:pPr algn="just" marL="12700" marR="6985">
              <a:lnSpc>
                <a:spcPct val="1103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vez,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condensador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indispensable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contactos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apertura.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condensador,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seria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franco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(con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una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probablemente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resultaran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deteriorados.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condensador </a:t>
            </a:r>
            <a:r>
              <a:rPr dirty="0" sz="1000">
                <a:latin typeface="Arial"/>
                <a:cs typeface="Arial"/>
              </a:rPr>
              <a:t>absorbe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extracorriente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ruptura.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carga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apertura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descarga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su </a:t>
            </a:r>
            <a:r>
              <a:rPr dirty="0" sz="1000">
                <a:latin typeface="Arial"/>
                <a:cs typeface="Arial"/>
              </a:rPr>
              <a:t>cierre.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paralelo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móvil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masa.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8145" y="1688464"/>
            <a:ext cx="1894205" cy="36671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8288" y="5482209"/>
            <a:ext cx="5934075" cy="977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413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ENCENDIDO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BATERIA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–BOBINA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disposición,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y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voltios,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según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instalación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eléctrica.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descrito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antes,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apertura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del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alimentación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consiguiente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secundario.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8645" y="430783"/>
            <a:ext cx="248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610" y="719455"/>
            <a:ext cx="4361180" cy="3102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4144" y="4563109"/>
            <a:ext cx="4942205" cy="224599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88288" y="6936105"/>
            <a:ext cx="5949950" cy="2198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508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ENCENDIDO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POR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VOLANTE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MAGNETICO</a:t>
            </a:r>
            <a:endParaRPr sz="1000">
              <a:latin typeface="Arial"/>
              <a:cs typeface="Arial"/>
            </a:endParaRPr>
          </a:p>
          <a:p>
            <a:pPr marL="12700" marR="3629660">
              <a:lnSpc>
                <a:spcPct val="193000"/>
              </a:lnSpc>
              <a:spcBef>
                <a:spcPts val="2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Principio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10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función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volante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magnético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DIFERNTES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FUNCIONES: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497205" indent="-256540">
              <a:lnSpc>
                <a:spcPct val="100000"/>
              </a:lnSpc>
              <a:buAutoNum type="alphaLcParenR"/>
              <a:tabLst>
                <a:tab pos="497205" algn="l"/>
                <a:tab pos="497840" algn="l"/>
              </a:tabLst>
            </a:pPr>
            <a:r>
              <a:rPr dirty="0" sz="1000" spc="-10">
                <a:latin typeface="Arial"/>
                <a:cs typeface="Arial"/>
              </a:rPr>
              <a:t>Proporcionar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  <a:p>
            <a:pPr marL="461645" indent="-220979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462280" algn="l"/>
              </a:tabLst>
            </a:pPr>
            <a:r>
              <a:rPr dirty="0" sz="1000" spc="-10">
                <a:latin typeface="Arial"/>
                <a:cs typeface="Arial"/>
              </a:rPr>
              <a:t>Proporcionar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iluminación</a:t>
            </a:r>
            <a:endParaRPr sz="1000">
              <a:latin typeface="Arial"/>
              <a:cs typeface="Arial"/>
            </a:endParaRPr>
          </a:p>
          <a:p>
            <a:pPr marL="469265" marR="76835" indent="-228600">
              <a:lnSpc>
                <a:spcPct val="110000"/>
              </a:lnSpc>
              <a:buAutoNum type="alphaLcParenR"/>
              <a:tabLst>
                <a:tab pos="462280" algn="l"/>
              </a:tabLst>
            </a:pPr>
            <a:r>
              <a:rPr dirty="0" sz="1000">
                <a:latin typeface="Arial"/>
                <a:cs typeface="Arial"/>
              </a:rPr>
              <a:t>Recargar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eventualmente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batería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10">
                <a:latin typeface="Arial"/>
                <a:cs typeface="Arial"/>
              </a:rPr>
              <a:t> rectificador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transforma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única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aceptar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batería.</a:t>
            </a:r>
            <a:endParaRPr sz="1000">
              <a:latin typeface="Arial"/>
              <a:cs typeface="Arial"/>
            </a:endParaRPr>
          </a:p>
          <a:p>
            <a:pPr marL="461645" indent="-220979">
              <a:lnSpc>
                <a:spcPct val="100000"/>
              </a:lnSpc>
              <a:spcBef>
                <a:spcPts val="135"/>
              </a:spcBef>
              <a:buAutoNum type="alphaLcParenR"/>
              <a:tabLst>
                <a:tab pos="462280" algn="l"/>
              </a:tabLst>
            </a:pP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jugar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papel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puesto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siempre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cigüeñal.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fija,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solidaria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cárter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soporta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al </a:t>
            </a:r>
            <a:r>
              <a:rPr dirty="0" sz="1000">
                <a:latin typeface="Arial"/>
                <a:cs typeface="Arial"/>
              </a:rPr>
              <a:t>menos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bobinados;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iluminación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suministra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05226" y="9281871"/>
            <a:ext cx="42183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900" b="1" i="1">
                <a:latin typeface="Calibri"/>
                <a:cs typeface="Calibri"/>
              </a:rPr>
              <a:t>INSTITUTO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 CAPACITACION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POLIANDINO</a:t>
            </a:r>
            <a:r>
              <a:rPr dirty="0" sz="900" spc="-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CENTRAL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>
                <a:latin typeface="Calibri"/>
                <a:cs typeface="Calibri"/>
              </a:rPr>
              <a:t>- </a:t>
            </a:r>
            <a:r>
              <a:rPr dirty="0" sz="900" b="1" i="1">
                <a:latin typeface="Calibri"/>
                <a:cs typeface="Calibri"/>
              </a:rPr>
              <a:t>PROHIBIDA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SU </a:t>
            </a:r>
            <a:r>
              <a:rPr dirty="0" sz="900" spc="-10" b="1" i="1">
                <a:latin typeface="Calibri"/>
                <a:cs typeface="Calibri"/>
              </a:rPr>
              <a:t>REPRODUCCION</a:t>
            </a:r>
            <a:fld id="{81D60167-4931-47E6-BA6A-407CBD079E47}" type="slidenum">
              <a:rPr dirty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INSTITUTO</a:t>
            </a:r>
            <a:r>
              <a:rPr dirty="0" spc="-5"/>
              <a:t> </a:t>
            </a:r>
            <a:r>
              <a:rPr dirty="0"/>
              <a:t>DE CAPACITACION</a:t>
            </a:r>
            <a:r>
              <a:rPr dirty="0" spc="-5"/>
              <a:t> </a:t>
            </a:r>
            <a:r>
              <a:rPr dirty="0"/>
              <a:t>POLIANDINO</a:t>
            </a:r>
            <a:r>
              <a:rPr dirty="0" spc="-5"/>
              <a:t> </a:t>
            </a:r>
            <a:r>
              <a:rPr dirty="0" spc="-10"/>
              <a:t>CENTRAL</a:t>
            </a:r>
            <a:r>
              <a:rPr dirty="0" spc="-10" b="0" i="0">
                <a:latin typeface="Calibri"/>
                <a:cs typeface="Calibri"/>
              </a:rPr>
              <a:t>-</a:t>
            </a:r>
            <a:r>
              <a:rPr dirty="0" b="0" i="0">
                <a:latin typeface="Calibri"/>
                <a:cs typeface="Calibri"/>
              </a:rPr>
              <a:t>- </a:t>
            </a:r>
            <a:r>
              <a:rPr dirty="0"/>
              <a:t>PROHIBIDA</a:t>
            </a:r>
            <a:r>
              <a:rPr dirty="0" spc="-10"/>
              <a:t> </a:t>
            </a:r>
            <a:r>
              <a:rPr dirty="0"/>
              <a:t>SU </a:t>
            </a:r>
            <a:r>
              <a:rPr dirty="0" spc="-10"/>
              <a:t>REPRODUCCION</a:t>
            </a:r>
            <a:fld id="{81D60167-4931-47E6-BA6A-407CBD079E47}" type="slidenum">
              <a:rPr dirty="0" sz="1100" spc="-10" b="0" i="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888288" y="430783"/>
            <a:ext cx="5994400" cy="8734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2979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latin typeface="Calibri"/>
                <a:cs typeface="Calibri"/>
              </a:rPr>
              <a:t>MANUAL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MECANICA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ELECTRICIDAD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DE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MOTOS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Calibri"/>
              <a:cs typeface="Calibri"/>
            </a:endParaRPr>
          </a:p>
          <a:p>
            <a:pPr marL="12700" marR="527050">
              <a:lnSpc>
                <a:spcPct val="1110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comprende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también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sistema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ruptura,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provocara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bujía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(tornillo </a:t>
            </a:r>
            <a:r>
              <a:rPr dirty="0" sz="1000">
                <a:latin typeface="Arial"/>
                <a:cs typeface="Arial"/>
              </a:rPr>
              <a:t>platinado),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condensador,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evita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parasitas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ruptor.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Arial"/>
              <a:cs typeface="Arial"/>
            </a:endParaRPr>
          </a:p>
          <a:p>
            <a:pPr marL="12700" marR="12065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giratoria,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exterior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estator, </a:t>
            </a: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funciones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inercia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inductor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15875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suministra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cuyas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variaciones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espiras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las </a:t>
            </a:r>
            <a:r>
              <a:rPr dirty="0" sz="1000">
                <a:latin typeface="Arial"/>
                <a:cs typeface="Arial"/>
              </a:rPr>
              <a:t>corrientes</a:t>
            </a:r>
            <a:r>
              <a:rPr dirty="0" sz="1000" spc="-10">
                <a:latin typeface="Arial"/>
                <a:cs typeface="Arial"/>
              </a:rPr>
              <a:t> inducidas,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autos</a:t>
            </a:r>
            <a:r>
              <a:rPr dirty="0" sz="1000" spc="-10">
                <a:latin typeface="Arial"/>
                <a:cs typeface="Arial"/>
              </a:rPr>
              <a:t> inducidos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ruptura)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finalmente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tensión.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29400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hecho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interior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llanta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colocados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imanes permanentes.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imanes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insertados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envuelto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llanta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volante.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10160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menudo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segmento,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aplicada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-25">
                <a:latin typeface="Arial"/>
                <a:cs typeface="Arial"/>
              </a:rPr>
              <a:t> un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acabado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aire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imán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debilitarías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magnético.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Arial"/>
              <a:cs typeface="Arial"/>
            </a:endParaRPr>
          </a:p>
          <a:p>
            <a:pPr marL="12700" marR="38100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finalidad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diferentes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captar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flujo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imanes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emergen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poco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interior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reducir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mínimo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 </a:t>
            </a:r>
            <a:r>
              <a:rPr dirty="0" sz="1000">
                <a:latin typeface="Arial"/>
                <a:cs typeface="Arial"/>
              </a:rPr>
              <a:t>entrehierro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núcleos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316230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bipolares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utilizados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antiguamente,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existía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originalmente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imán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sola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proporcionaba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día,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son </a:t>
            </a:r>
            <a:r>
              <a:rPr dirty="0" sz="1000" spc="-10">
                <a:latin typeface="Arial"/>
                <a:cs typeface="Arial"/>
              </a:rPr>
              <a:t>generalmente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tetra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 hexagonales,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decir,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tienen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imanes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imanes.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2700" marR="177165">
              <a:lnSpc>
                <a:spcPct val="110000"/>
              </a:lnSpc>
            </a:pP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masas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polaridad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vecina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así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 </a:t>
            </a:r>
            <a:r>
              <a:rPr dirty="0" sz="1000">
                <a:latin typeface="Arial"/>
                <a:cs typeface="Arial"/>
              </a:rPr>
              <a:t>encuentran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después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etc.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Cada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por </a:t>
            </a:r>
            <a:r>
              <a:rPr dirty="0" sz="1000">
                <a:latin typeface="Arial"/>
                <a:cs typeface="Arial"/>
              </a:rPr>
              <a:t>uno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imanes,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siendo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última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solución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más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utilizada.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Arial"/>
              <a:cs typeface="Arial"/>
            </a:endParaRPr>
          </a:p>
          <a:p>
            <a:pPr algn="just" marL="12700" marR="128905">
              <a:lnSpc>
                <a:spcPct val="110600"/>
              </a:lnSpc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montado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extremo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cigüeñal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determinada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preciso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arranque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inversión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flujo)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haga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momento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deseado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coincida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apertura</a:t>
            </a:r>
            <a:r>
              <a:rPr dirty="0" sz="1000" spc="-25">
                <a:latin typeface="Arial"/>
                <a:cs typeface="Arial"/>
              </a:rPr>
              <a:t> del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provoca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chispa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bujía.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Este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desprendimiento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efectúa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leva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solidaria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rotor.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FUCIONAMIENTO.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 marR="337820">
              <a:lnSpc>
                <a:spcPct val="111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núcleos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son </a:t>
            </a:r>
            <a:r>
              <a:rPr dirty="0" sz="1000" spc="-10">
                <a:latin typeface="Arial"/>
                <a:cs typeface="Arial"/>
              </a:rPr>
              <a:t>atravesados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polos,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bobinados.</a:t>
            </a:r>
            <a:endParaRPr sz="1000">
              <a:latin typeface="Arial"/>
              <a:cs typeface="Arial"/>
            </a:endParaRPr>
          </a:p>
          <a:p>
            <a:pPr marL="12700" marR="241935">
              <a:lnSpc>
                <a:spcPct val="110500"/>
              </a:lnSpc>
              <a:spcBef>
                <a:spcPts val="990"/>
              </a:spcBef>
            </a:pP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girar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cambia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alternativamente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inducida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bobinados </a:t>
            </a:r>
            <a:r>
              <a:rPr dirty="0" sz="1000">
                <a:latin typeface="Arial"/>
                <a:cs typeface="Arial"/>
              </a:rPr>
              <a:t>cambia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igualmente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sentido.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sucesión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alternativa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varía</a:t>
            </a:r>
            <a:r>
              <a:rPr dirty="0" sz="1000" spc="-25">
                <a:latin typeface="Arial"/>
                <a:cs typeface="Arial"/>
              </a:rPr>
              <a:t> en </a:t>
            </a:r>
            <a:r>
              <a:rPr dirty="0" sz="1000">
                <a:latin typeface="Arial"/>
                <a:cs typeface="Arial"/>
              </a:rPr>
              <a:t>fusión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régimen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tamaño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bobinado.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Arial"/>
              <a:cs typeface="Arial"/>
            </a:endParaRPr>
          </a:p>
          <a:p>
            <a:pPr marL="12700" marR="158750">
              <a:lnSpc>
                <a:spcPct val="110400"/>
              </a:lnSpc>
            </a:pP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correspondiente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alimentación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gobernada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generalmente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en </a:t>
            </a:r>
            <a:r>
              <a:rPr dirty="0" sz="1000">
                <a:latin typeface="Arial"/>
                <a:cs typeface="Arial"/>
              </a:rPr>
              <a:t>paralelo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diferencia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batería-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esta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serie.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 marR="34290">
              <a:lnSpc>
                <a:spcPct val="1102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Mientras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tipo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batería-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apertura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corta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bruscamente</a:t>
            </a:r>
            <a:r>
              <a:rPr dirty="0" sz="1000" spc="-25">
                <a:latin typeface="Arial"/>
                <a:cs typeface="Arial"/>
              </a:rPr>
              <a:t> la </a:t>
            </a:r>
            <a:r>
              <a:rPr dirty="0" sz="1000" spc="-10">
                <a:latin typeface="Arial"/>
                <a:cs typeface="Arial"/>
              </a:rPr>
              <a:t>alimentación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sucede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contrario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encendido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volante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magnético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(si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está </a:t>
            </a:r>
            <a:r>
              <a:rPr dirty="0" sz="1000">
                <a:latin typeface="Arial"/>
                <a:cs typeface="Arial"/>
              </a:rPr>
              <a:t>conectado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paralelo)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primario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súbitamente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alimentado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la </a:t>
            </a:r>
            <a:r>
              <a:rPr dirty="0" sz="1000">
                <a:latin typeface="Arial"/>
                <a:cs typeface="Arial"/>
              </a:rPr>
              <a:t>apertura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ruptor.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ambos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brusca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variación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flujo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secundario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</a:t>
            </a:r>
            <a:r>
              <a:rPr dirty="0" sz="1000" spc="4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bobina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necesaria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encendido.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poliandino</dc:creator>
  <dcterms:created xsi:type="dcterms:W3CDTF">2024-05-30T23:19:25Z</dcterms:created>
  <dcterms:modified xsi:type="dcterms:W3CDTF">2024-05-30T23:19:25Z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2017-04-19T00:00:00Z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2024-05-30T00:00:00Z</vt:filetime>
  </property>
</Properties>
</file>